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sldIdLst>
    <p:sldId id="270" r:id="rId2"/>
    <p:sldId id="287" r:id="rId3"/>
    <p:sldId id="302" r:id="rId4"/>
    <p:sldId id="303" r:id="rId5"/>
    <p:sldId id="305" r:id="rId6"/>
    <p:sldId id="304" r:id="rId7"/>
    <p:sldId id="307" r:id="rId8"/>
    <p:sldId id="306" r:id="rId9"/>
    <p:sldId id="311" r:id="rId10"/>
    <p:sldId id="308" r:id="rId11"/>
    <p:sldId id="312" r:id="rId12"/>
    <p:sldId id="309" r:id="rId13"/>
    <p:sldId id="313" r:id="rId14"/>
    <p:sldId id="314" r:id="rId15"/>
    <p:sldId id="315" r:id="rId16"/>
    <p:sldId id="317" r:id="rId17"/>
    <p:sldId id="316"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5E3D4-13C7-4E19-A611-7B7AD8BDCF64}" v="13" dt="2020-05-03T16:22:45.8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p:cViewPr varScale="1">
        <p:scale>
          <a:sx n="108" d="100"/>
          <a:sy n="108" d="100"/>
        </p:scale>
        <p:origin x="13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Ignacio Gonzalez" userId="7bf5e9a1-d954-4178-a3a4-646934011e9a" providerId="ADAL" clId="{2AE5E3D4-13C7-4E19-A611-7B7AD8BDCF64}"/>
    <pc:docChg chg="custSel addSld modSld">
      <pc:chgData name="Jose Ignacio Gonzalez" userId="7bf5e9a1-d954-4178-a3a4-646934011e9a" providerId="ADAL" clId="{2AE5E3D4-13C7-4E19-A611-7B7AD8BDCF64}" dt="2020-05-03T16:23:58.861" v="225" actId="6549"/>
      <pc:docMkLst>
        <pc:docMk/>
      </pc:docMkLst>
      <pc:sldChg chg="addSp delSp modSp">
        <pc:chgData name="Jose Ignacio Gonzalez" userId="7bf5e9a1-d954-4178-a3a4-646934011e9a" providerId="ADAL" clId="{2AE5E3D4-13C7-4E19-A611-7B7AD8BDCF64}" dt="2020-05-03T16:21:31.245" v="47" actId="14100"/>
        <pc:sldMkLst>
          <pc:docMk/>
          <pc:sldMk cId="3449130649" sldId="315"/>
        </pc:sldMkLst>
        <pc:spChg chg="add mod">
          <ac:chgData name="Jose Ignacio Gonzalez" userId="7bf5e9a1-d954-4178-a3a4-646934011e9a" providerId="ADAL" clId="{2AE5E3D4-13C7-4E19-A611-7B7AD8BDCF64}" dt="2020-05-03T16:21:27.838" v="46" actId="14100"/>
          <ac:spMkLst>
            <pc:docMk/>
            <pc:sldMk cId="3449130649" sldId="315"/>
            <ac:spMk id="2" creationId="{E5AAF711-B6DA-4752-B4E3-BE44DB3E0F64}"/>
          </ac:spMkLst>
        </pc:spChg>
        <pc:spChg chg="del mod">
          <ac:chgData name="Jose Ignacio Gonzalez" userId="7bf5e9a1-d954-4178-a3a4-646934011e9a" providerId="ADAL" clId="{2AE5E3D4-13C7-4E19-A611-7B7AD8BDCF64}" dt="2020-05-03T16:20:09.907" v="26" actId="478"/>
          <ac:spMkLst>
            <pc:docMk/>
            <pc:sldMk cId="3449130649" sldId="315"/>
            <ac:spMk id="5" creationId="{00000000-0000-0000-0000-000000000000}"/>
          </ac:spMkLst>
        </pc:spChg>
        <pc:spChg chg="mod">
          <ac:chgData name="Jose Ignacio Gonzalez" userId="7bf5e9a1-d954-4178-a3a4-646934011e9a" providerId="ADAL" clId="{2AE5E3D4-13C7-4E19-A611-7B7AD8BDCF64}" dt="2020-05-03T16:19:23.196" v="9" actId="14100"/>
          <ac:spMkLst>
            <pc:docMk/>
            <pc:sldMk cId="3449130649" sldId="315"/>
            <ac:spMk id="6" creationId="{00000000-0000-0000-0000-000000000000}"/>
          </ac:spMkLst>
        </pc:spChg>
        <pc:spChg chg="del">
          <ac:chgData name="Jose Ignacio Gonzalez" userId="7bf5e9a1-d954-4178-a3a4-646934011e9a" providerId="ADAL" clId="{2AE5E3D4-13C7-4E19-A611-7B7AD8BDCF64}" dt="2020-05-03T16:20:12.749" v="27" actId="478"/>
          <ac:spMkLst>
            <pc:docMk/>
            <pc:sldMk cId="3449130649" sldId="315"/>
            <ac:spMk id="7" creationId="{00000000-0000-0000-0000-000000000000}"/>
          </ac:spMkLst>
        </pc:spChg>
        <pc:spChg chg="del mod">
          <ac:chgData name="Jose Ignacio Gonzalez" userId="7bf5e9a1-d954-4178-a3a4-646934011e9a" providerId="ADAL" clId="{2AE5E3D4-13C7-4E19-A611-7B7AD8BDCF64}" dt="2020-05-03T16:19:04.558" v="4" actId="478"/>
          <ac:spMkLst>
            <pc:docMk/>
            <pc:sldMk cId="3449130649" sldId="315"/>
            <ac:spMk id="9" creationId="{00000000-0000-0000-0000-000000000000}"/>
          </ac:spMkLst>
        </pc:spChg>
        <pc:spChg chg="del">
          <ac:chgData name="Jose Ignacio Gonzalez" userId="7bf5e9a1-d954-4178-a3a4-646934011e9a" providerId="ADAL" clId="{2AE5E3D4-13C7-4E19-A611-7B7AD8BDCF64}" dt="2020-05-03T16:19:26.895" v="11" actId="478"/>
          <ac:spMkLst>
            <pc:docMk/>
            <pc:sldMk cId="3449130649" sldId="315"/>
            <ac:spMk id="10" creationId="{00000000-0000-0000-0000-000000000000}"/>
          </ac:spMkLst>
        </pc:spChg>
        <pc:spChg chg="mod">
          <ac:chgData name="Jose Ignacio Gonzalez" userId="7bf5e9a1-d954-4178-a3a4-646934011e9a" providerId="ADAL" clId="{2AE5E3D4-13C7-4E19-A611-7B7AD8BDCF64}" dt="2020-05-03T16:20:05.208" v="24" actId="6549"/>
          <ac:spMkLst>
            <pc:docMk/>
            <pc:sldMk cId="3449130649" sldId="315"/>
            <ac:spMk id="17" creationId="{00000000-0000-0000-0000-000000000000}"/>
          </ac:spMkLst>
        </pc:spChg>
        <pc:spChg chg="del">
          <ac:chgData name="Jose Ignacio Gonzalez" userId="7bf5e9a1-d954-4178-a3a4-646934011e9a" providerId="ADAL" clId="{2AE5E3D4-13C7-4E19-A611-7B7AD8BDCF64}" dt="2020-05-03T16:19:28.232" v="12" actId="478"/>
          <ac:spMkLst>
            <pc:docMk/>
            <pc:sldMk cId="3449130649" sldId="315"/>
            <ac:spMk id="18" creationId="{00000000-0000-0000-0000-000000000000}"/>
          </ac:spMkLst>
        </pc:spChg>
        <pc:spChg chg="del">
          <ac:chgData name="Jose Ignacio Gonzalez" userId="7bf5e9a1-d954-4178-a3a4-646934011e9a" providerId="ADAL" clId="{2AE5E3D4-13C7-4E19-A611-7B7AD8BDCF64}" dt="2020-05-03T16:19:33.995" v="15" actId="478"/>
          <ac:spMkLst>
            <pc:docMk/>
            <pc:sldMk cId="3449130649" sldId="315"/>
            <ac:spMk id="20" creationId="{00000000-0000-0000-0000-000000000000}"/>
          </ac:spMkLst>
        </pc:spChg>
        <pc:picChg chg="del">
          <ac:chgData name="Jose Ignacio Gonzalez" userId="7bf5e9a1-d954-4178-a3a4-646934011e9a" providerId="ADAL" clId="{2AE5E3D4-13C7-4E19-A611-7B7AD8BDCF64}" dt="2020-05-03T16:19:02.718" v="3" actId="478"/>
          <ac:picMkLst>
            <pc:docMk/>
            <pc:sldMk cId="3449130649" sldId="315"/>
            <ac:picMk id="15" creationId="{00000000-0000-0000-0000-000000000000}"/>
          </ac:picMkLst>
        </pc:picChg>
        <pc:picChg chg="del">
          <ac:chgData name="Jose Ignacio Gonzalez" userId="7bf5e9a1-d954-4178-a3a4-646934011e9a" providerId="ADAL" clId="{2AE5E3D4-13C7-4E19-A611-7B7AD8BDCF64}" dt="2020-05-03T16:19:25.142" v="10" actId="478"/>
          <ac:picMkLst>
            <pc:docMk/>
            <pc:sldMk cId="3449130649" sldId="315"/>
            <ac:picMk id="16" creationId="{00000000-0000-0000-0000-000000000000}"/>
          </ac:picMkLst>
        </pc:picChg>
        <pc:picChg chg="add mod">
          <ac:chgData name="Jose Ignacio Gonzalez" userId="7bf5e9a1-d954-4178-a3a4-646934011e9a" providerId="ADAL" clId="{2AE5E3D4-13C7-4E19-A611-7B7AD8BDCF64}" dt="2020-05-03T16:21:31.245" v="47" actId="14100"/>
          <ac:picMkLst>
            <pc:docMk/>
            <pc:sldMk cId="3449130649" sldId="315"/>
            <ac:picMk id="21" creationId="{92D20C78-C219-497F-A7CE-D41C3C861E2A}"/>
          </ac:picMkLst>
        </pc:picChg>
        <pc:picChg chg="del">
          <ac:chgData name="Jose Ignacio Gonzalez" userId="7bf5e9a1-d954-4178-a3a4-646934011e9a" providerId="ADAL" clId="{2AE5E3D4-13C7-4E19-A611-7B7AD8BDCF64}" dt="2020-05-03T16:19:30.534" v="14" actId="478"/>
          <ac:picMkLst>
            <pc:docMk/>
            <pc:sldMk cId="3449130649" sldId="315"/>
            <ac:picMk id="1025" creationId="{00000000-0000-0000-0000-000000000000}"/>
          </ac:picMkLst>
        </pc:picChg>
        <pc:picChg chg="del">
          <ac:chgData name="Jose Ignacio Gonzalez" userId="7bf5e9a1-d954-4178-a3a4-646934011e9a" providerId="ADAL" clId="{2AE5E3D4-13C7-4E19-A611-7B7AD8BDCF64}" dt="2020-05-03T16:19:29.298" v="13" actId="478"/>
          <ac:picMkLst>
            <pc:docMk/>
            <pc:sldMk cId="3449130649" sldId="315"/>
            <ac:picMk id="1026" creationId="{00000000-0000-0000-0000-000000000000}"/>
          </ac:picMkLst>
        </pc:picChg>
      </pc:sldChg>
      <pc:sldChg chg="add">
        <pc:chgData name="Jose Ignacio Gonzalez" userId="7bf5e9a1-d954-4178-a3a4-646934011e9a" providerId="ADAL" clId="{2AE5E3D4-13C7-4E19-A611-7B7AD8BDCF64}" dt="2020-05-03T16:18:39.996" v="0"/>
        <pc:sldMkLst>
          <pc:docMk/>
          <pc:sldMk cId="1014608413" sldId="316"/>
        </pc:sldMkLst>
      </pc:sldChg>
      <pc:sldChg chg="addSp delSp modSp add">
        <pc:chgData name="Jose Ignacio Gonzalez" userId="7bf5e9a1-d954-4178-a3a4-646934011e9a" providerId="ADAL" clId="{2AE5E3D4-13C7-4E19-A611-7B7AD8BDCF64}" dt="2020-05-03T16:23:58.861" v="225" actId="6549"/>
        <pc:sldMkLst>
          <pc:docMk/>
          <pc:sldMk cId="2982180285" sldId="317"/>
        </pc:sldMkLst>
        <pc:spChg chg="add mod">
          <ac:chgData name="Jose Ignacio Gonzalez" userId="7bf5e9a1-d954-4178-a3a4-646934011e9a" providerId="ADAL" clId="{2AE5E3D4-13C7-4E19-A611-7B7AD8BDCF64}" dt="2020-05-03T16:22:10.631" v="51" actId="1076"/>
          <ac:spMkLst>
            <pc:docMk/>
            <pc:sldMk cId="2982180285" sldId="317"/>
            <ac:spMk id="2" creationId="{A09F8C59-3A42-4781-ABFE-E4ACB3175873}"/>
          </ac:spMkLst>
        </pc:spChg>
        <pc:spChg chg="add mod">
          <ac:chgData name="Jose Ignacio Gonzalez" userId="7bf5e9a1-d954-4178-a3a4-646934011e9a" providerId="ADAL" clId="{2AE5E3D4-13C7-4E19-A611-7B7AD8BDCF64}" dt="2020-05-03T16:23:58.861" v="225" actId="6549"/>
          <ac:spMkLst>
            <pc:docMk/>
            <pc:sldMk cId="2982180285" sldId="317"/>
            <ac:spMk id="3" creationId="{F6265E85-D694-44BD-B337-927F42779E41}"/>
          </ac:spMkLst>
        </pc:spChg>
        <pc:spChg chg="del">
          <ac:chgData name="Jose Ignacio Gonzalez" userId="7bf5e9a1-d954-4178-a3a4-646934011e9a" providerId="ADAL" clId="{2AE5E3D4-13C7-4E19-A611-7B7AD8BDCF64}" dt="2020-05-03T16:20:50.114" v="39" actId="478"/>
          <ac:spMkLst>
            <pc:docMk/>
            <pc:sldMk cId="2982180285" sldId="317"/>
            <ac:spMk id="6" creationId="{00000000-0000-0000-0000-000000000000}"/>
          </ac:spMkLst>
        </pc:spChg>
        <pc:spChg chg="del mod">
          <ac:chgData name="Jose Ignacio Gonzalez" userId="7bf5e9a1-d954-4178-a3a4-646934011e9a" providerId="ADAL" clId="{2AE5E3D4-13C7-4E19-A611-7B7AD8BDCF64}" dt="2020-05-03T16:20:48.464" v="37" actId="478"/>
          <ac:spMkLst>
            <pc:docMk/>
            <pc:sldMk cId="2982180285" sldId="317"/>
            <ac:spMk id="17" creationId="{00000000-0000-0000-0000-000000000000}"/>
          </ac:spMkLst>
        </pc:spChg>
        <pc:picChg chg="add mod">
          <ac:chgData name="Jose Ignacio Gonzalez" userId="7bf5e9a1-d954-4178-a3a4-646934011e9a" providerId="ADAL" clId="{2AE5E3D4-13C7-4E19-A611-7B7AD8BDCF64}" dt="2020-05-03T16:22:20.907" v="55" actId="1076"/>
          <ac:picMkLst>
            <pc:docMk/>
            <pc:sldMk cId="2982180285" sldId="317"/>
            <ac:picMk id="7" creationId="{3660A4AA-07A3-4684-8902-5B19A4C7FC50}"/>
          </ac:picMkLst>
        </pc:picChg>
        <pc:picChg chg="add mod">
          <ac:chgData name="Jose Ignacio Gonzalez" userId="7bf5e9a1-d954-4178-a3a4-646934011e9a" providerId="ADAL" clId="{2AE5E3D4-13C7-4E19-A611-7B7AD8BDCF64}" dt="2020-05-03T16:22:38.266" v="61" actId="1076"/>
          <ac:picMkLst>
            <pc:docMk/>
            <pc:sldMk cId="2982180285" sldId="317"/>
            <ac:picMk id="8" creationId="{90CC0EE4-1FB2-4D7F-8D67-28C321952BC6}"/>
          </ac:picMkLst>
        </pc:picChg>
        <pc:picChg chg="del">
          <ac:chgData name="Jose Ignacio Gonzalez" userId="7bf5e9a1-d954-4178-a3a4-646934011e9a" providerId="ADAL" clId="{2AE5E3D4-13C7-4E19-A611-7B7AD8BDCF64}" dt="2020-05-03T16:20:49.226" v="38" actId="478"/>
          <ac:picMkLst>
            <pc:docMk/>
            <pc:sldMk cId="2982180285" sldId="317"/>
            <ac:picMk id="21" creationId="{92D20C78-C219-497F-A7CE-D41C3C861E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B511590-626A-4A38-A18D-F122D4ADDD10}" type="datetimeFigureOut">
              <a:rPr lang="es-ES"/>
              <a:pPr>
                <a:defRPr/>
              </a:pPr>
              <a:t>03/05/2020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1582EEC-7E7B-4E76-B2E7-D08487EB7AFB}" type="slidenum">
              <a:rPr lang="es-ES"/>
              <a:pPr/>
              <a:t>‹Nº›</a:t>
            </a:fld>
            <a:endParaRPr lang="es-ES"/>
          </a:p>
        </p:txBody>
      </p:sp>
    </p:spTree>
    <p:extLst>
      <p:ext uri="{BB962C8B-B14F-4D97-AF65-F5344CB8AC3E}">
        <p14:creationId xmlns:p14="http://schemas.microsoft.com/office/powerpoint/2010/main" val="2396033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1582EEC-7E7B-4E76-B2E7-D08487EB7AFB}" type="slidenum">
              <a:rPr lang="es-ES" smtClean="0"/>
              <a:pPr/>
              <a:t>1</a:t>
            </a:fld>
            <a:endParaRPr lang="es-ES"/>
          </a:p>
        </p:txBody>
      </p:sp>
    </p:spTree>
    <p:extLst>
      <p:ext uri="{BB962C8B-B14F-4D97-AF65-F5344CB8AC3E}">
        <p14:creationId xmlns:p14="http://schemas.microsoft.com/office/powerpoint/2010/main" val="369582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A59CAC8-9567-43DB-8FD4-E0A8BE7DABC9}"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D313A98-D3AF-48F3-9DB0-0F668299FA42}" type="slidenum">
              <a:rPr lang="es-ES"/>
              <a:pPr>
                <a:defRPr/>
              </a:pPr>
              <a:t>‹Nº›</a:t>
            </a:fld>
            <a:endParaRPr lang="es-ES"/>
          </a:p>
        </p:txBody>
      </p:sp>
    </p:spTree>
    <p:extLst>
      <p:ext uri="{BB962C8B-B14F-4D97-AF65-F5344CB8AC3E}">
        <p14:creationId xmlns:p14="http://schemas.microsoft.com/office/powerpoint/2010/main" val="336818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D5F26F1B-B45D-42D8-8D9C-F4BB7E1DD3F1}"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FCF87A4-98EA-4D4E-AB27-9FEAC776F6BB}" type="slidenum">
              <a:rPr lang="es-ES"/>
              <a:pPr>
                <a:defRPr/>
              </a:pPr>
              <a:t>‹Nº›</a:t>
            </a:fld>
            <a:endParaRPr lang="es-ES"/>
          </a:p>
        </p:txBody>
      </p:sp>
    </p:spTree>
    <p:extLst>
      <p:ext uri="{BB962C8B-B14F-4D97-AF65-F5344CB8AC3E}">
        <p14:creationId xmlns:p14="http://schemas.microsoft.com/office/powerpoint/2010/main" val="249889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63DBCDD-C3ED-4D63-82B3-2A637F3EB904}"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7A66E62-A226-4BFD-9D26-164B6D2BDF9F}" type="slidenum">
              <a:rPr lang="es-ES"/>
              <a:pPr>
                <a:defRPr/>
              </a:pPr>
              <a:t>‹Nº›</a:t>
            </a:fld>
            <a:endParaRPr lang="es-ES"/>
          </a:p>
        </p:txBody>
      </p:sp>
    </p:spTree>
    <p:extLst>
      <p:ext uri="{BB962C8B-B14F-4D97-AF65-F5344CB8AC3E}">
        <p14:creationId xmlns:p14="http://schemas.microsoft.com/office/powerpoint/2010/main" val="413394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1CEEE91-F646-4AF1-AABA-4EC8D896A007}"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F080616-4A5C-46C0-A707-5EA531BDF6CF}" type="slidenum">
              <a:rPr lang="es-ES"/>
              <a:pPr>
                <a:defRPr/>
              </a:pPr>
              <a:t>‹Nº›</a:t>
            </a:fld>
            <a:endParaRPr lang="es-ES"/>
          </a:p>
        </p:txBody>
      </p:sp>
    </p:spTree>
    <p:extLst>
      <p:ext uri="{BB962C8B-B14F-4D97-AF65-F5344CB8AC3E}">
        <p14:creationId xmlns:p14="http://schemas.microsoft.com/office/powerpoint/2010/main" val="123612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2C47435-82EB-472E-83E0-53413AF2D6AB}"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0C8869-DA8F-4EF3-83C5-99D93927849E}" type="slidenum">
              <a:rPr lang="es-ES"/>
              <a:pPr>
                <a:defRPr/>
              </a:pPr>
              <a:t>‹Nº›</a:t>
            </a:fld>
            <a:endParaRPr lang="es-ES"/>
          </a:p>
        </p:txBody>
      </p:sp>
    </p:spTree>
    <p:extLst>
      <p:ext uri="{BB962C8B-B14F-4D97-AF65-F5344CB8AC3E}">
        <p14:creationId xmlns:p14="http://schemas.microsoft.com/office/powerpoint/2010/main" val="298486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011CF80-AA08-4DC1-8C6F-383DE5C578FA}" type="datetimeFigureOut">
              <a:rPr lang="es-ES">
                <a:solidFill>
                  <a:prstClr val="black">
                    <a:tint val="75000"/>
                  </a:prstClr>
                </a:solidFill>
              </a:rPr>
              <a:pPr>
                <a:defRPr/>
              </a:pPr>
              <a:t>03/05/2020</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7CE9D2F-892B-47D3-980D-42CA79BD2F30}" type="slidenum">
              <a:rPr lang="es-ES"/>
              <a:pPr>
                <a:defRPr/>
              </a:pPr>
              <a:t>‹Nº›</a:t>
            </a:fld>
            <a:endParaRPr lang="es-ES"/>
          </a:p>
        </p:txBody>
      </p:sp>
    </p:spTree>
    <p:extLst>
      <p:ext uri="{BB962C8B-B14F-4D97-AF65-F5344CB8AC3E}">
        <p14:creationId xmlns:p14="http://schemas.microsoft.com/office/powerpoint/2010/main" val="158289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C29F6FC8-DA46-478A-92AB-44AB15DA8682}" type="datetimeFigureOut">
              <a:rPr lang="es-ES">
                <a:solidFill>
                  <a:prstClr val="black">
                    <a:tint val="75000"/>
                  </a:prstClr>
                </a:solidFill>
              </a:rPr>
              <a:pPr>
                <a:defRPr/>
              </a:pPr>
              <a:t>03/05/2020</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D4DD7D13-77EF-4281-A77B-71E14F6B9813}" type="slidenum">
              <a:rPr lang="es-ES"/>
              <a:pPr>
                <a:defRPr/>
              </a:pPr>
              <a:t>‹Nº›</a:t>
            </a:fld>
            <a:endParaRPr lang="es-ES"/>
          </a:p>
        </p:txBody>
      </p:sp>
    </p:spTree>
    <p:extLst>
      <p:ext uri="{BB962C8B-B14F-4D97-AF65-F5344CB8AC3E}">
        <p14:creationId xmlns:p14="http://schemas.microsoft.com/office/powerpoint/2010/main" val="269103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9E9F039-4CB2-4E24-A95A-0607AA82E7D8}" type="datetimeFigureOut">
              <a:rPr lang="es-ES">
                <a:solidFill>
                  <a:prstClr val="black">
                    <a:tint val="75000"/>
                  </a:prstClr>
                </a:solidFill>
              </a:rPr>
              <a:pPr>
                <a:defRPr/>
              </a:pPr>
              <a:t>03/05/2020</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06D20E-6A5D-4CEC-8947-2D6D99390D6D}" type="slidenum">
              <a:rPr lang="es-ES"/>
              <a:pPr>
                <a:defRPr/>
              </a:pPr>
              <a:t>‹Nº›</a:t>
            </a:fld>
            <a:endParaRPr lang="es-ES"/>
          </a:p>
        </p:txBody>
      </p:sp>
    </p:spTree>
    <p:extLst>
      <p:ext uri="{BB962C8B-B14F-4D97-AF65-F5344CB8AC3E}">
        <p14:creationId xmlns:p14="http://schemas.microsoft.com/office/powerpoint/2010/main" val="39614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12069DE-C093-4036-8FA4-10F5625BE106}" type="datetimeFigureOut">
              <a:rPr lang="es-ES">
                <a:solidFill>
                  <a:prstClr val="black">
                    <a:tint val="75000"/>
                  </a:prstClr>
                </a:solidFill>
              </a:rPr>
              <a:pPr>
                <a:defRPr/>
              </a:pPr>
              <a:t>03/05/2020</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EFB4B4D-DDBD-40D7-8363-124AED29FBB2}" type="slidenum">
              <a:rPr lang="es-ES"/>
              <a:pPr>
                <a:defRPr/>
              </a:pPr>
              <a:t>‹Nº›</a:t>
            </a:fld>
            <a:endParaRPr lang="es-ES"/>
          </a:p>
        </p:txBody>
      </p:sp>
    </p:spTree>
    <p:extLst>
      <p:ext uri="{BB962C8B-B14F-4D97-AF65-F5344CB8AC3E}">
        <p14:creationId xmlns:p14="http://schemas.microsoft.com/office/powerpoint/2010/main" val="227885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A20D41C-42AE-4416-9919-89E1E0F0169F}" type="datetimeFigureOut">
              <a:rPr lang="es-ES">
                <a:solidFill>
                  <a:prstClr val="black">
                    <a:tint val="75000"/>
                  </a:prstClr>
                </a:solidFill>
              </a:rPr>
              <a:pPr>
                <a:defRPr/>
              </a:pPr>
              <a:t>03/05/2020</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4F71BAE-8113-45D3-9F3B-A4A05EFDBC75}" type="slidenum">
              <a:rPr lang="es-ES"/>
              <a:pPr>
                <a:defRPr/>
              </a:pPr>
              <a:t>‹Nº›</a:t>
            </a:fld>
            <a:endParaRPr lang="es-ES"/>
          </a:p>
        </p:txBody>
      </p:sp>
    </p:spTree>
    <p:extLst>
      <p:ext uri="{BB962C8B-B14F-4D97-AF65-F5344CB8AC3E}">
        <p14:creationId xmlns:p14="http://schemas.microsoft.com/office/powerpoint/2010/main" val="246213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C689FC-1D28-4DB8-895F-81CAC864F51F}" type="datetimeFigureOut">
              <a:rPr lang="es-ES">
                <a:solidFill>
                  <a:prstClr val="black">
                    <a:tint val="75000"/>
                  </a:prstClr>
                </a:solidFill>
              </a:rPr>
              <a:pPr>
                <a:defRPr/>
              </a:pPr>
              <a:t>03/05/2020</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3860E63-B347-4B23-AD14-7021C0646FD9}" type="slidenum">
              <a:rPr lang="es-ES"/>
              <a:pPr>
                <a:defRPr/>
              </a:pPr>
              <a:t>‹Nº›</a:t>
            </a:fld>
            <a:endParaRPr lang="es-ES"/>
          </a:p>
        </p:txBody>
      </p:sp>
    </p:spTree>
    <p:extLst>
      <p:ext uri="{BB962C8B-B14F-4D97-AF65-F5344CB8AC3E}">
        <p14:creationId xmlns:p14="http://schemas.microsoft.com/office/powerpoint/2010/main" val="283810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2BD107-B9B7-4E8E-B457-377C25259699}" type="datetimeFigureOut">
              <a:rPr lang="es-ES">
                <a:solidFill>
                  <a:prstClr val="black">
                    <a:tint val="75000"/>
                  </a:prstClr>
                </a:solidFill>
              </a:rPr>
              <a:pPr>
                <a:defRPr/>
              </a:pPr>
              <a:t>03/05/2020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8FEF890-FADA-4659-92CF-35BA3B9C0763}" type="slidenum">
              <a:rPr lang="es-ES">
                <a:latin typeface="Calibri" panose="020F0502020204030204" pitchFamily="34" charset="0"/>
              </a:rPr>
              <a:pPr>
                <a:defRPr/>
              </a:pPr>
              <a:t>‹Nº›</a:t>
            </a:fld>
            <a:endParaRPr lang="es-ES">
              <a:latin typeface="Calibri" panose="020F0502020204030204" pitchFamily="34" charset="0"/>
            </a:endParaRPr>
          </a:p>
        </p:txBody>
      </p:sp>
    </p:spTree>
    <p:extLst>
      <p:ext uri="{BB962C8B-B14F-4D97-AF65-F5344CB8AC3E}">
        <p14:creationId xmlns:p14="http://schemas.microsoft.com/office/powerpoint/2010/main" val="2094695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hyperlink" Target="http://3.bp.blogspot.com/-fOE_7aLREVs/VJBX2DRlKwI/AAAAAAAALpM/mY6oVHS0Deg/s1600/dragdrop03.png" TargetMode="External"/><Relationship Id="rId3" Type="http://schemas.openxmlformats.org/officeDocument/2006/relationships/hyperlink" Target="https://www.youtube.com/watch?v=LISNwJU-jq0" TargetMode="External"/><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2.bp.blogspot.com/--BImeWpVEW4/VJBWo1o7OCI/AAAAAAAALpE/cZFJH0R6Z0k/s1600/dragdrop02.png" TargetMode="Externa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1.bp.blogspot.com/-9Dy1Z2COLYk/VJBY2kzkM6I/AAAAAAAALpU/umD9Ey6AEC4/s1600/dragdrop04.png" TargetMode="External"/><Relationship Id="rId4" Type="http://schemas.openxmlformats.org/officeDocument/2006/relationships/hyperlink" Target="http://4.bp.blogspot.com/-8H8i50Vbal4/VJBVsYvZqFI/AAAAAAAALo8/fkLgi4S9BsA/s1600/dragdrop01.png"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7" name="3 Imagen" descr="D:\W Varios\Logos\Logo 2008\Logo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1" y="78682"/>
            <a:ext cx="1406123" cy="219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ctrTitle"/>
          </p:nvPr>
        </p:nvSpPr>
        <p:spPr>
          <a:xfrm>
            <a:off x="1619672" y="83321"/>
            <a:ext cx="7215187" cy="2193552"/>
          </a:xfrm>
        </p:spPr>
        <p:txBody>
          <a:bodyPr/>
          <a:lstStyle/>
          <a:p>
            <a:r>
              <a:rPr lang="es-ES" sz="3100" b="1" u="sng" dirty="0"/>
              <a:t>Tema: Técnicas Básicas Excel (III)</a:t>
            </a:r>
            <a:br>
              <a:rPr lang="es-ES" sz="3100" b="1" u="sng" dirty="0"/>
            </a:br>
            <a:r>
              <a:rPr lang="es-ES" sz="2800" i="1" dirty="0"/>
              <a:t>Trucos, opciones y personalización de Excel</a:t>
            </a:r>
          </a:p>
        </p:txBody>
      </p:sp>
      <p:sp>
        <p:nvSpPr>
          <p:cNvPr id="9" name="2 Subtítulo"/>
          <p:cNvSpPr>
            <a:spLocks noGrp="1"/>
          </p:cNvSpPr>
          <p:nvPr>
            <p:ph type="subTitle" idx="1"/>
          </p:nvPr>
        </p:nvSpPr>
        <p:spPr>
          <a:xfrm>
            <a:off x="107504" y="2303810"/>
            <a:ext cx="8856984" cy="4365550"/>
          </a:xfrm>
          <a:ln w="12700">
            <a:solidFill>
              <a:schemeClr val="tx2"/>
            </a:solidFill>
          </a:ln>
        </p:spPr>
        <p:txBody>
          <a:bodyPr rtlCol="0">
            <a:noAutofit/>
          </a:bodyPr>
          <a:lstStyle/>
          <a:p>
            <a:pPr algn="l" fontAlgn="auto">
              <a:spcAft>
                <a:spcPts val="0"/>
              </a:spcAft>
              <a:defRPr/>
            </a:pPr>
            <a:r>
              <a:rPr lang="es-ES" sz="2000" b="1" u="sng" dirty="0"/>
              <a:t>Índice:</a:t>
            </a:r>
          </a:p>
          <a:p>
            <a:pPr algn="just"/>
            <a:r>
              <a:rPr lang="es-ES" sz="1800" b="1" dirty="0"/>
              <a:t>1 Vínculos absolutos y relativos, conectando datos de Excel con Word (gráficos y tablas)</a:t>
            </a:r>
          </a:p>
          <a:p>
            <a:pPr lvl="1" algn="just"/>
            <a:r>
              <a:rPr lang="es-ES" sz="1400" b="1" dirty="0"/>
              <a:t>Planteamiento del problema</a:t>
            </a:r>
          </a:p>
          <a:p>
            <a:pPr lvl="1" algn="just"/>
            <a:r>
              <a:rPr lang="es-ES" sz="1400" b="1" dirty="0"/>
              <a:t>Tipos de vínculos URL, absolutos y relativos</a:t>
            </a:r>
          </a:p>
          <a:p>
            <a:pPr lvl="1" algn="just"/>
            <a:r>
              <a:rPr lang="es-ES" sz="1400" b="1" dirty="0"/>
              <a:t>La cache de carga de ruta de Excel. La ruta absoluta teórica y la generación de la ruta relativa</a:t>
            </a:r>
          </a:p>
          <a:p>
            <a:pPr lvl="1" algn="just"/>
            <a:r>
              <a:rPr lang="es-ES" sz="1400" b="1" dirty="0"/>
              <a:t>Avanzando un poco, Base para hipervínculos</a:t>
            </a:r>
          </a:p>
          <a:p>
            <a:pPr lvl="1" algn="just"/>
            <a:r>
              <a:rPr lang="es-ES" sz="1400" b="1" dirty="0"/>
              <a:t>Creación de marcadores en Word y Excel	</a:t>
            </a:r>
          </a:p>
          <a:p>
            <a:pPr algn="just"/>
            <a:r>
              <a:rPr lang="es-ES" sz="1800" b="1" dirty="0"/>
              <a:t>2 Hipervínculos en celdas. Concepto y tipos</a:t>
            </a:r>
          </a:p>
          <a:p>
            <a:pPr lvl="1" algn="just"/>
            <a:r>
              <a:rPr lang="es-ES" sz="1400" b="1" dirty="0"/>
              <a:t>Ejemplo de uso de hipervínculo, Caso Auditoria y Notas</a:t>
            </a:r>
          </a:p>
          <a:p>
            <a:pPr lvl="1" algn="just"/>
            <a:r>
              <a:rPr lang="es-ES" sz="1400" b="1" dirty="0"/>
              <a:t>Vinculo a una celda, rango o nombre definido en la misma hoja del libro de trabajo.</a:t>
            </a:r>
          </a:p>
          <a:p>
            <a:pPr lvl="1" algn="just"/>
            <a:r>
              <a:rPr lang="es-ES" sz="1400" b="1" dirty="0"/>
              <a:t>Vinculo a una celda de otra hoja de cálculo perteneciente al mismo libro de trabajo</a:t>
            </a:r>
          </a:p>
          <a:p>
            <a:pPr lvl="1" algn="just"/>
            <a:r>
              <a:rPr lang="es-ES" sz="1400" b="1" dirty="0"/>
              <a:t>Vinculo a una celda de una hoja de cálculo perteneciente a otro libro de mismo directorio raíz del libro de trabajo.</a:t>
            </a:r>
          </a:p>
          <a:p>
            <a:pPr lvl="1" algn="just"/>
            <a:r>
              <a:rPr lang="es-ES" sz="1400" b="1" dirty="0"/>
              <a:t>Vinculo a una celda de una hoja de cálculo perteneciente a otro libro de Excel ubicado en un directorio distinto del libro de trabajo</a:t>
            </a:r>
          </a:p>
          <a:p>
            <a:pPr lvl="1" algn="just"/>
            <a:r>
              <a:rPr lang="es-ES" sz="1400" b="1" dirty="0"/>
              <a:t>Vinculo a un marcador de un documento Word ubicado en un directorio inferior al libro de trabajo.</a:t>
            </a:r>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 sz="1800" b="1" dirty="0"/>
          </a:p>
          <a:p>
            <a:pPr lvl="0" algn="just"/>
            <a:endParaRPr lang="es-ES" sz="1800" b="1" dirty="0"/>
          </a:p>
        </p:txBody>
      </p:sp>
    </p:spTree>
    <p:extLst>
      <p:ext uri="{BB962C8B-B14F-4D97-AF65-F5344CB8AC3E}">
        <p14:creationId xmlns:p14="http://schemas.microsoft.com/office/powerpoint/2010/main" val="282716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uadroTexto 2"/>
          <p:cNvSpPr txBox="1"/>
          <p:nvPr/>
        </p:nvSpPr>
        <p:spPr>
          <a:xfrm>
            <a:off x="116090" y="52183"/>
            <a:ext cx="7192214"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dirty="0"/>
              <a:t>Vinculo a una celda, rango o nombre definido en la misma hoja del libro de trabajo</a:t>
            </a:r>
          </a:p>
        </p:txBody>
      </p:sp>
      <p:pic>
        <p:nvPicPr>
          <p:cNvPr id="4" name="Imagen 3"/>
          <p:cNvPicPr/>
          <p:nvPr/>
        </p:nvPicPr>
        <p:blipFill>
          <a:blip r:embed="rId3"/>
          <a:stretch>
            <a:fillRect/>
          </a:stretch>
        </p:blipFill>
        <p:spPr>
          <a:xfrm>
            <a:off x="467544" y="548680"/>
            <a:ext cx="7992888" cy="4896544"/>
          </a:xfrm>
          <a:prstGeom prst="rect">
            <a:avLst/>
          </a:prstGeom>
        </p:spPr>
      </p:pic>
      <p:sp>
        <p:nvSpPr>
          <p:cNvPr id="2" name="CuadroTexto 1"/>
          <p:cNvSpPr txBox="1"/>
          <p:nvPr/>
        </p:nvSpPr>
        <p:spPr>
          <a:xfrm>
            <a:off x="116090" y="5603167"/>
            <a:ext cx="8848398" cy="1107996"/>
          </a:xfrm>
          <a:prstGeom prst="rect">
            <a:avLst/>
          </a:prstGeom>
          <a:noFill/>
        </p:spPr>
        <p:txBody>
          <a:bodyPr wrap="square" rtlCol="0">
            <a:spAutoFit/>
          </a:bodyPr>
          <a:lstStyle/>
          <a:p>
            <a:pPr algn="just"/>
            <a:r>
              <a:rPr lang="es-ES" sz="1600" dirty="0"/>
              <a:t>En este caso el enlace de referencia es sencillo, estamos situados en el libro de trabajo y queremos hacer referencia a la celda J4 por tanto la referencia quedara como un hipervínculo del tipo:</a:t>
            </a:r>
          </a:p>
          <a:p>
            <a:pPr algn="ctr"/>
            <a:r>
              <a:rPr lang="es-ES" sz="1600" b="1" dirty="0">
                <a:solidFill>
                  <a:srgbClr val="FF0000"/>
                </a:solidFill>
              </a:rPr>
              <a:t>Hoja1!J4</a:t>
            </a:r>
          </a:p>
        </p:txBody>
      </p:sp>
    </p:spTree>
    <p:extLst>
      <p:ext uri="{BB962C8B-B14F-4D97-AF65-F5344CB8AC3E}">
        <p14:creationId xmlns:p14="http://schemas.microsoft.com/office/powerpoint/2010/main" val="69077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uadroTexto 2"/>
          <p:cNvSpPr txBox="1"/>
          <p:nvPr/>
        </p:nvSpPr>
        <p:spPr>
          <a:xfrm>
            <a:off x="116090" y="52183"/>
            <a:ext cx="7192214"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dirty="0"/>
              <a:t>Vinculo a una celda de otra hoja de cálculo perteneciente al mismo libro de trabajo</a:t>
            </a:r>
          </a:p>
        </p:txBody>
      </p:sp>
      <p:sp>
        <p:nvSpPr>
          <p:cNvPr id="2" name="CuadroTexto 1"/>
          <p:cNvSpPr txBox="1"/>
          <p:nvPr/>
        </p:nvSpPr>
        <p:spPr>
          <a:xfrm>
            <a:off x="116090" y="5603167"/>
            <a:ext cx="8848398" cy="830997"/>
          </a:xfrm>
          <a:prstGeom prst="rect">
            <a:avLst/>
          </a:prstGeom>
          <a:noFill/>
        </p:spPr>
        <p:txBody>
          <a:bodyPr wrap="square" rtlCol="0">
            <a:spAutoFit/>
          </a:bodyPr>
          <a:lstStyle/>
          <a:p>
            <a:pPr algn="just"/>
            <a:r>
              <a:rPr lang="es-ES" sz="1600" dirty="0"/>
              <a:t>Destacar que el nombre de la hoja queda definido por el carácter final de terminación ` tal y como observamos que permite indicarle internamente a Excel que ese nombre hace referencia a una hoja de calculo del libro.</a:t>
            </a:r>
            <a:endParaRPr lang="es-ES" sz="1600" b="1" dirty="0">
              <a:solidFill>
                <a:srgbClr val="FF0000"/>
              </a:solidFill>
            </a:endParaRPr>
          </a:p>
        </p:txBody>
      </p:sp>
      <p:sp>
        <p:nvSpPr>
          <p:cNvPr id="5" name="Rectángulo 4"/>
          <p:cNvSpPr/>
          <p:nvPr/>
        </p:nvSpPr>
        <p:spPr>
          <a:xfrm>
            <a:off x="20540" y="413387"/>
            <a:ext cx="9015955" cy="923330"/>
          </a:xfrm>
          <a:prstGeom prst="rect">
            <a:avLst/>
          </a:prstGeom>
        </p:spPr>
        <p:txBody>
          <a:bodyPr wrap="square">
            <a:spAutoFit/>
          </a:bodyPr>
          <a:lstStyle/>
          <a:p>
            <a:r>
              <a:rPr lang="es-ES" dirty="0">
                <a:latin typeface="Cambria" panose="02040503050406030204" pitchFamily="18" charset="0"/>
                <a:ea typeface="Times New Roman" panose="02020603050405020304" pitchFamily="18" charset="0"/>
                <a:cs typeface="Times New Roman" panose="02020603050405020304" pitchFamily="18" charset="0"/>
              </a:rPr>
              <a:t>Este caso es similar anterior solo que tendremos que cambiar la referencia a la hoja de calculo de nuestro libro activo. En este caso el hipervínculo quedara como:</a:t>
            </a:r>
          </a:p>
          <a:p>
            <a:pPr algn="ctr"/>
            <a:r>
              <a:rPr lang="es-ES" b="1" dirty="0">
                <a:solidFill>
                  <a:srgbClr val="FF0000"/>
                </a:solidFill>
              </a:rPr>
              <a:t>Tabla de Gastos'!J4</a:t>
            </a:r>
            <a:endParaRPr lang="es-ES" dirty="0">
              <a:solidFill>
                <a:srgbClr val="FF0000"/>
              </a:solidFill>
            </a:endParaRPr>
          </a:p>
        </p:txBody>
      </p:sp>
      <p:pic>
        <p:nvPicPr>
          <p:cNvPr id="6" name="Imagen 5"/>
          <p:cNvPicPr/>
          <p:nvPr/>
        </p:nvPicPr>
        <p:blipFill>
          <a:blip r:embed="rId3"/>
          <a:stretch>
            <a:fillRect/>
          </a:stretch>
        </p:blipFill>
        <p:spPr>
          <a:xfrm>
            <a:off x="1043608" y="1336717"/>
            <a:ext cx="7078758" cy="4010955"/>
          </a:xfrm>
          <a:prstGeom prst="rect">
            <a:avLst/>
          </a:prstGeom>
        </p:spPr>
      </p:pic>
    </p:spTree>
    <p:extLst>
      <p:ext uri="{BB962C8B-B14F-4D97-AF65-F5344CB8AC3E}">
        <p14:creationId xmlns:p14="http://schemas.microsoft.com/office/powerpoint/2010/main" val="337055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uadroTexto 2"/>
          <p:cNvSpPr txBox="1"/>
          <p:nvPr/>
        </p:nvSpPr>
        <p:spPr>
          <a:xfrm>
            <a:off x="116090" y="52183"/>
            <a:ext cx="8776390"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sz="1400" dirty="0"/>
              <a:t>Vinculo a una celda de una hoja de cálculo perteneciente a otro libro de mismo directorio raíz del libro de trabajo</a:t>
            </a:r>
          </a:p>
        </p:txBody>
      </p:sp>
      <p:pic>
        <p:nvPicPr>
          <p:cNvPr id="4" name="Imagen 3"/>
          <p:cNvPicPr/>
          <p:nvPr/>
        </p:nvPicPr>
        <p:blipFill>
          <a:blip r:embed="rId3"/>
          <a:stretch>
            <a:fillRect/>
          </a:stretch>
        </p:blipFill>
        <p:spPr>
          <a:xfrm>
            <a:off x="6876256" y="382745"/>
            <a:ext cx="2133214" cy="1385650"/>
          </a:xfrm>
          <a:prstGeom prst="rect">
            <a:avLst/>
          </a:prstGeom>
        </p:spPr>
      </p:pic>
      <p:sp>
        <p:nvSpPr>
          <p:cNvPr id="2" name="Rectángulo 1"/>
          <p:cNvSpPr/>
          <p:nvPr/>
        </p:nvSpPr>
        <p:spPr>
          <a:xfrm>
            <a:off x="116090" y="382745"/>
            <a:ext cx="6760166" cy="1477328"/>
          </a:xfrm>
          <a:prstGeom prst="rect">
            <a:avLst/>
          </a:prstGeom>
        </p:spPr>
        <p:txBody>
          <a:bodyPr wrap="square">
            <a:spAutoFit/>
          </a:bodyPr>
          <a:lstStyle/>
          <a:p>
            <a:pPr algn="just"/>
            <a:r>
              <a:rPr lang="es-ES" dirty="0"/>
              <a:t>En este caso queremos hacer referencia a la celda J4 del libro Excel “Calculo 1.xlsx” que este en el mismo directorio pero en la hoja de calculo concreta del mismo llamada Datos 3. En este caso el hipervínculo quedara como:</a:t>
            </a:r>
          </a:p>
          <a:p>
            <a:pPr algn="ctr"/>
            <a:r>
              <a:rPr lang="es-ES" dirty="0"/>
              <a:t>Calculo 1.xlsx#'Datos 3'!J4</a:t>
            </a:r>
          </a:p>
        </p:txBody>
      </p:sp>
      <p:sp>
        <p:nvSpPr>
          <p:cNvPr id="5" name="Rectángulo 4"/>
          <p:cNvSpPr/>
          <p:nvPr/>
        </p:nvSpPr>
        <p:spPr>
          <a:xfrm>
            <a:off x="116090" y="1859340"/>
            <a:ext cx="8893380" cy="1200329"/>
          </a:xfrm>
          <a:prstGeom prst="rect">
            <a:avLst/>
          </a:prstGeom>
        </p:spPr>
        <p:txBody>
          <a:bodyPr wrap="square">
            <a:spAutoFit/>
          </a:bodyPr>
          <a:lstStyle/>
          <a:p>
            <a:r>
              <a:rPr lang="es-ES" dirty="0"/>
              <a:t>Es necesario identificar el nombre del libro de  trabajo con su extensión seguido o unido con el carácter especial (Calculo 1.xlsx#) #  al  nombre de la hoja de calculo de referencia y celda o nombre de rango de destino, delimitada por los caracteres `('Datos 3'!J4  ).</a:t>
            </a:r>
          </a:p>
        </p:txBody>
      </p:sp>
      <p:pic>
        <p:nvPicPr>
          <p:cNvPr id="8" name="Imagen 7"/>
          <p:cNvPicPr/>
          <p:nvPr/>
        </p:nvPicPr>
        <p:blipFill>
          <a:blip r:embed="rId4"/>
          <a:stretch>
            <a:fillRect/>
          </a:stretch>
        </p:blipFill>
        <p:spPr>
          <a:xfrm>
            <a:off x="2051720" y="2780928"/>
            <a:ext cx="6957750" cy="3960440"/>
          </a:xfrm>
          <a:prstGeom prst="rect">
            <a:avLst/>
          </a:prstGeom>
        </p:spPr>
      </p:pic>
    </p:spTree>
    <p:extLst>
      <p:ext uri="{BB962C8B-B14F-4D97-AF65-F5344CB8AC3E}">
        <p14:creationId xmlns:p14="http://schemas.microsoft.com/office/powerpoint/2010/main" val="297072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uadroTexto 2"/>
          <p:cNvSpPr txBox="1"/>
          <p:nvPr/>
        </p:nvSpPr>
        <p:spPr>
          <a:xfrm>
            <a:off x="116090" y="52183"/>
            <a:ext cx="877639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sz="1400" dirty="0"/>
              <a:t>Vinculo a una celda de una hoja de cálculo perteneciente a otro libro de Excel ubicado en un directorio distinto del libro de trabajo</a:t>
            </a:r>
          </a:p>
        </p:txBody>
      </p:sp>
      <p:pic>
        <p:nvPicPr>
          <p:cNvPr id="4" name="Imagen 3"/>
          <p:cNvPicPr/>
          <p:nvPr/>
        </p:nvPicPr>
        <p:blipFill>
          <a:blip r:embed="rId3"/>
          <a:stretch>
            <a:fillRect/>
          </a:stretch>
        </p:blipFill>
        <p:spPr>
          <a:xfrm>
            <a:off x="7236296" y="313793"/>
            <a:ext cx="1773174" cy="1080120"/>
          </a:xfrm>
          <a:prstGeom prst="rect">
            <a:avLst/>
          </a:prstGeom>
        </p:spPr>
      </p:pic>
      <p:sp>
        <p:nvSpPr>
          <p:cNvPr id="6" name="CuadroTexto 5"/>
          <p:cNvSpPr txBox="1"/>
          <p:nvPr/>
        </p:nvSpPr>
        <p:spPr>
          <a:xfrm>
            <a:off x="26940" y="575403"/>
            <a:ext cx="7137348" cy="1477328"/>
          </a:xfrm>
          <a:prstGeom prst="rect">
            <a:avLst/>
          </a:prstGeom>
          <a:noFill/>
        </p:spPr>
        <p:txBody>
          <a:bodyPr wrap="square" rtlCol="0">
            <a:spAutoFit/>
          </a:bodyPr>
          <a:lstStyle/>
          <a:p>
            <a:r>
              <a:rPr lang="es-ES" dirty="0"/>
              <a:t>En este caso queremos hacer referencia a la celda J4 del libro Excel “Anexos 1.xlsx” (ver Ilustración) que esta en otro directorio en concreto “Datos” y en la hoja en la hoja de calculo concreta del mismo llamada Parte 1. En este caso el hipervínculo quedara como:</a:t>
            </a:r>
          </a:p>
          <a:p>
            <a:pPr algn="ctr"/>
            <a:r>
              <a:rPr lang="es-ES" b="1" dirty="0">
                <a:solidFill>
                  <a:srgbClr val="FF0000"/>
                </a:solidFill>
              </a:rPr>
              <a:t>Datos\Anexos1.xlsx#'Parte 1'!J4</a:t>
            </a:r>
          </a:p>
        </p:txBody>
      </p:sp>
      <p:pic>
        <p:nvPicPr>
          <p:cNvPr id="9" name="Imagen 8"/>
          <p:cNvPicPr/>
          <p:nvPr/>
        </p:nvPicPr>
        <p:blipFill>
          <a:blip r:embed="rId4"/>
          <a:stretch>
            <a:fillRect/>
          </a:stretch>
        </p:blipFill>
        <p:spPr>
          <a:xfrm>
            <a:off x="708861" y="1986763"/>
            <a:ext cx="7590848" cy="3888432"/>
          </a:xfrm>
          <a:prstGeom prst="rect">
            <a:avLst/>
          </a:prstGeom>
        </p:spPr>
      </p:pic>
      <p:sp>
        <p:nvSpPr>
          <p:cNvPr id="7" name="Rectángulo 6"/>
          <p:cNvSpPr/>
          <p:nvPr/>
        </p:nvSpPr>
        <p:spPr>
          <a:xfrm>
            <a:off x="136762" y="5877272"/>
            <a:ext cx="8735046" cy="830997"/>
          </a:xfrm>
          <a:prstGeom prst="rect">
            <a:avLst/>
          </a:prstGeom>
        </p:spPr>
        <p:txBody>
          <a:bodyPr wrap="square">
            <a:spAutoFit/>
          </a:bodyPr>
          <a:lstStyle/>
          <a:p>
            <a:pPr algn="just">
              <a:spcBef>
                <a:spcPts val="600"/>
              </a:spcBef>
              <a:spcAft>
                <a:spcPts val="0"/>
              </a:spcAft>
            </a:pPr>
            <a:r>
              <a:rPr lang="es-ES" sz="1600" dirty="0">
                <a:latin typeface="Cambria" panose="02040503050406030204" pitchFamily="18" charset="0"/>
                <a:ea typeface="Times New Roman" panose="02020603050405020304" pitchFamily="18" charset="0"/>
                <a:cs typeface="Times New Roman" panose="02020603050405020304" pitchFamily="18" charset="0"/>
              </a:rPr>
              <a:t>Este caso es similar al anterior pero solo que la referencia o ubicación del libro de trabajo se encuentra en un directorio distinto al libro sobre el cual estamos trabajando y por tanto debemos señalar la dirección relativa o absoluta de la localización del fichero.</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71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uadroTexto 2"/>
          <p:cNvSpPr txBox="1"/>
          <p:nvPr/>
        </p:nvSpPr>
        <p:spPr>
          <a:xfrm>
            <a:off x="116090" y="52183"/>
            <a:ext cx="7480246" cy="30777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sz="1400" dirty="0"/>
              <a:t>Vinculo a un marcador de un documento Word ubicado en un directorio inferior al libro de trabajo</a:t>
            </a:r>
          </a:p>
        </p:txBody>
      </p:sp>
      <p:pic>
        <p:nvPicPr>
          <p:cNvPr id="4" name="Imagen 3"/>
          <p:cNvPicPr/>
          <p:nvPr/>
        </p:nvPicPr>
        <p:blipFill>
          <a:blip r:embed="rId3"/>
          <a:stretch>
            <a:fillRect/>
          </a:stretch>
        </p:blipFill>
        <p:spPr>
          <a:xfrm>
            <a:off x="7370826" y="359960"/>
            <a:ext cx="1773174" cy="1080120"/>
          </a:xfrm>
          <a:prstGeom prst="rect">
            <a:avLst/>
          </a:prstGeom>
        </p:spPr>
      </p:pic>
      <p:sp>
        <p:nvSpPr>
          <p:cNvPr id="2" name="Rectángulo 1"/>
          <p:cNvSpPr/>
          <p:nvPr/>
        </p:nvSpPr>
        <p:spPr>
          <a:xfrm>
            <a:off x="0" y="359960"/>
            <a:ext cx="7338074" cy="1077218"/>
          </a:xfrm>
          <a:prstGeom prst="rect">
            <a:avLst/>
          </a:prstGeom>
        </p:spPr>
        <p:txBody>
          <a:bodyPr wrap="square">
            <a:spAutoFit/>
          </a:bodyPr>
          <a:lstStyle/>
          <a:p>
            <a:pPr algn="just"/>
            <a:r>
              <a:rPr lang="es-ES" sz="1600" dirty="0">
                <a:latin typeface="Cambria" panose="02040503050406030204" pitchFamily="18" charset="0"/>
                <a:ea typeface="Times New Roman" panose="02020603050405020304" pitchFamily="18" charset="0"/>
                <a:cs typeface="Times New Roman" panose="02020603050405020304" pitchFamily="18" charset="0"/>
              </a:rPr>
              <a:t>En este caso contamos con un documento de texto explicativo en términos de texto sobre determinadas cuestiones relacionadas con los asientos. Para identificarlos en el citado documento ubicado en el directorio “Word” y llamado el fichero “Libro de notas” hemos creado diversos marcadores. </a:t>
            </a:r>
            <a:endParaRPr lang="es-ES" sz="1600" dirty="0"/>
          </a:p>
        </p:txBody>
      </p:sp>
      <p:pic>
        <p:nvPicPr>
          <p:cNvPr id="8" name="Imagen 7"/>
          <p:cNvPicPr/>
          <p:nvPr/>
        </p:nvPicPr>
        <p:blipFill>
          <a:blip r:embed="rId4"/>
          <a:stretch>
            <a:fillRect/>
          </a:stretch>
        </p:blipFill>
        <p:spPr>
          <a:xfrm>
            <a:off x="7370826" y="1722286"/>
            <a:ext cx="1647781" cy="1944216"/>
          </a:xfrm>
          <a:prstGeom prst="rect">
            <a:avLst/>
          </a:prstGeom>
        </p:spPr>
      </p:pic>
      <p:sp>
        <p:nvSpPr>
          <p:cNvPr id="11" name="CuadroTexto 10"/>
          <p:cNvSpPr txBox="1"/>
          <p:nvPr/>
        </p:nvSpPr>
        <p:spPr>
          <a:xfrm>
            <a:off x="0" y="1370955"/>
            <a:ext cx="7370826" cy="1323439"/>
          </a:xfrm>
          <a:prstGeom prst="rect">
            <a:avLst/>
          </a:prstGeom>
        </p:spPr>
        <p:txBody>
          <a:bodyPr wrap="square">
            <a:spAutoFit/>
          </a:bodyPr>
          <a:lstStyle>
            <a:defPPr>
              <a:defRPr lang="es-ES"/>
            </a:defPPr>
            <a:lvl1pPr algn="just">
              <a:defRPr sz="1600">
                <a:latin typeface="Cambria" panose="02040503050406030204" pitchFamily="18" charset="0"/>
                <a:ea typeface="Times New Roman" panose="02020603050405020304" pitchFamily="18" charset="0"/>
                <a:cs typeface="Times New Roman" panose="02020603050405020304" pitchFamily="18" charset="0"/>
              </a:defRPr>
            </a:lvl1pPr>
          </a:lstStyle>
          <a:p>
            <a:r>
              <a:rPr lang="es-ES" dirty="0"/>
              <a:t>En nuestro caso queremos generar un enlace que apunte al citado documento de texto y en concreto al marcador “Nota1”.</a:t>
            </a:r>
          </a:p>
          <a:p>
            <a:r>
              <a:rPr lang="es-ES" dirty="0"/>
              <a:t>Para ello procederemos de forma similar a los casos anteriores, creando un hipervínculo al fichero de texto localizado en el subdirectorio y apuntando al marcador reseñado, Nota1</a:t>
            </a:r>
          </a:p>
        </p:txBody>
      </p:sp>
      <p:sp>
        <p:nvSpPr>
          <p:cNvPr id="12" name="CuadroTexto 11"/>
          <p:cNvSpPr txBox="1"/>
          <p:nvPr/>
        </p:nvSpPr>
        <p:spPr>
          <a:xfrm>
            <a:off x="2711673" y="2371228"/>
            <a:ext cx="4884663" cy="646331"/>
          </a:xfrm>
          <a:prstGeom prst="rect">
            <a:avLst/>
          </a:prstGeom>
          <a:noFill/>
        </p:spPr>
        <p:txBody>
          <a:bodyPr wrap="square" rtlCol="0">
            <a:spAutoFit/>
          </a:bodyPr>
          <a:lstStyle/>
          <a:p>
            <a:r>
              <a:rPr lang="es-ES" dirty="0"/>
              <a:t>En este caso el hipervínculo quedara como:</a:t>
            </a:r>
          </a:p>
          <a:p>
            <a:pPr algn="ctr"/>
            <a:r>
              <a:rPr lang="es-ES" b="1" dirty="0">
                <a:solidFill>
                  <a:srgbClr val="FF0000"/>
                </a:solidFill>
              </a:rPr>
              <a:t>Word\Libro de notas.docx#Nota1</a:t>
            </a:r>
          </a:p>
        </p:txBody>
      </p:sp>
      <p:pic>
        <p:nvPicPr>
          <p:cNvPr id="13" name="Imagen 12"/>
          <p:cNvPicPr/>
          <p:nvPr/>
        </p:nvPicPr>
        <p:blipFill>
          <a:blip r:embed="rId5"/>
          <a:stretch>
            <a:fillRect/>
          </a:stretch>
        </p:blipFill>
        <p:spPr>
          <a:xfrm>
            <a:off x="683568" y="3017559"/>
            <a:ext cx="6527360" cy="3720518"/>
          </a:xfrm>
          <a:prstGeom prst="rect">
            <a:avLst/>
          </a:prstGeom>
        </p:spPr>
      </p:pic>
    </p:spTree>
    <p:extLst>
      <p:ext uri="{BB962C8B-B14F-4D97-AF65-F5344CB8AC3E}">
        <p14:creationId xmlns:p14="http://schemas.microsoft.com/office/powerpoint/2010/main" val="169873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Rectángulo 5"/>
          <p:cNvSpPr/>
          <p:nvPr/>
        </p:nvSpPr>
        <p:spPr>
          <a:xfrm>
            <a:off x="107504" y="116632"/>
            <a:ext cx="8352928" cy="40011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1"/>
            <a:r>
              <a:rPr lang="es-ES" b="1" i="1" dirty="0"/>
              <a:t>Creación de hoja de hipervínculos recomendación para muchos vínculos externos</a:t>
            </a:r>
            <a:endParaRPr lang="es-ES" sz="2000" b="1" dirty="0"/>
          </a:p>
        </p:txBody>
      </p:sp>
      <p:sp>
        <p:nvSpPr>
          <p:cNvPr id="17" name="Rectángulo 16"/>
          <p:cNvSpPr/>
          <p:nvPr/>
        </p:nvSpPr>
        <p:spPr>
          <a:xfrm>
            <a:off x="35496" y="547520"/>
            <a:ext cx="8928992" cy="954107"/>
          </a:xfrm>
          <a:prstGeom prst="rect">
            <a:avLst/>
          </a:prstGeom>
        </p:spPr>
        <p:txBody>
          <a:bodyPr wrap="square">
            <a:spAutoFit/>
          </a:bodyPr>
          <a:lstStyle/>
          <a:p>
            <a:pPr algn="just"/>
            <a:r>
              <a:rPr lang="es-ES" sz="1400" dirty="0"/>
              <a:t>Esta técnica la recomiendo si vamos a utilizar muchos vínculos externos en nuestro libro de trabajo y con el fin de no perder la conexión por cambios de ubicación o nombre del fichero/s externo/s y con el fin de facilitar su actualización, recomiendo crear una tabla de configuración de hipervínculos como la que muestro a continuación. En nuestro caso hemos creado una tabla que la dejaremos oculta con el siguiente formato.</a:t>
            </a:r>
          </a:p>
        </p:txBody>
      </p:sp>
      <p:sp>
        <p:nvSpPr>
          <p:cNvPr id="19" name="Rectangle 4"/>
          <p:cNvSpPr>
            <a:spLocks noChangeArrowheads="1"/>
          </p:cNvSpPr>
          <p:nvPr/>
        </p:nvSpPr>
        <p:spPr bwMode="auto">
          <a:xfrm>
            <a:off x="899592" y="58527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21" name="Imagen 20">
            <a:extLst>
              <a:ext uri="{FF2B5EF4-FFF2-40B4-BE49-F238E27FC236}">
                <a16:creationId xmlns:a16="http://schemas.microsoft.com/office/drawing/2014/main" id="{92D20C78-C219-497F-A7CE-D41C3C861E2A}"/>
              </a:ext>
            </a:extLst>
          </p:cNvPr>
          <p:cNvPicPr/>
          <p:nvPr/>
        </p:nvPicPr>
        <p:blipFill>
          <a:blip r:embed="rId3"/>
          <a:stretch>
            <a:fillRect/>
          </a:stretch>
        </p:blipFill>
        <p:spPr>
          <a:xfrm>
            <a:off x="971600" y="1561440"/>
            <a:ext cx="7488832" cy="4447631"/>
          </a:xfrm>
          <a:prstGeom prst="rect">
            <a:avLst/>
          </a:prstGeom>
        </p:spPr>
      </p:pic>
      <p:sp>
        <p:nvSpPr>
          <p:cNvPr id="2" name="Rectángulo 1">
            <a:extLst>
              <a:ext uri="{FF2B5EF4-FFF2-40B4-BE49-F238E27FC236}">
                <a16:creationId xmlns:a16="http://schemas.microsoft.com/office/drawing/2014/main" id="{E5AAF711-B6DA-4752-B4E3-BE44DB3E0F64}"/>
              </a:ext>
            </a:extLst>
          </p:cNvPr>
          <p:cNvSpPr/>
          <p:nvPr/>
        </p:nvSpPr>
        <p:spPr>
          <a:xfrm>
            <a:off x="107504" y="6009095"/>
            <a:ext cx="8878663" cy="738664"/>
          </a:xfrm>
          <a:prstGeom prst="rect">
            <a:avLst/>
          </a:prstGeom>
        </p:spPr>
        <p:txBody>
          <a:bodyPr wrap="square">
            <a:spAutoFit/>
          </a:bodyPr>
          <a:lstStyle/>
          <a:p>
            <a:pPr algn="just"/>
            <a:r>
              <a:rPr lang="es-ES" sz="1400" dirty="0"/>
              <a:t>De esta forma se crean los enlaces con la función hipervínculo, de tal forma que si posteriormente se cambia la ruta solo y/o el nombre del archivo simplemente la cambiaríamos en la columna A y todos los vínculos quedarían actualizados.</a:t>
            </a:r>
          </a:p>
        </p:txBody>
      </p:sp>
    </p:spTree>
    <p:extLst>
      <p:ext uri="{BB962C8B-B14F-4D97-AF65-F5344CB8AC3E}">
        <p14:creationId xmlns:p14="http://schemas.microsoft.com/office/powerpoint/2010/main" val="344913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899592" y="58527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2" name="Rectángulo 1">
            <a:extLst>
              <a:ext uri="{FF2B5EF4-FFF2-40B4-BE49-F238E27FC236}">
                <a16:creationId xmlns:a16="http://schemas.microsoft.com/office/drawing/2014/main" id="{A09F8C59-3A42-4781-ABFE-E4ACB3175873}"/>
              </a:ext>
            </a:extLst>
          </p:cNvPr>
          <p:cNvSpPr/>
          <p:nvPr/>
        </p:nvSpPr>
        <p:spPr>
          <a:xfrm>
            <a:off x="12814" y="0"/>
            <a:ext cx="2890728" cy="383759"/>
          </a:xfrm>
          <a:prstGeom prst="rect">
            <a:avLst/>
          </a:prstGeom>
        </p:spPr>
        <p:txBody>
          <a:bodyPr wrap="none">
            <a:spAutoFit/>
          </a:bodyPr>
          <a:lstStyle/>
          <a:p>
            <a:pPr algn="just">
              <a:lnSpc>
                <a:spcPct val="115000"/>
              </a:lnSpc>
              <a:spcBef>
                <a:spcPts val="600"/>
              </a:spcBef>
              <a:spcAft>
                <a:spcPts val="0"/>
              </a:spcAft>
            </a:pPr>
            <a:r>
              <a:rPr lang="es-ES" b="1" dirty="0">
                <a:latin typeface="Cambria" panose="02040503050406030204" pitchFamily="18" charset="0"/>
                <a:ea typeface="Times New Roman" panose="02020603050405020304" pitchFamily="18" charset="0"/>
                <a:cs typeface="Times New Roman" panose="02020603050405020304" pitchFamily="18" charset="0"/>
              </a:rPr>
              <a:t>Veámoslo en los ejemplos</a:t>
            </a:r>
            <a:endParaRPr lang="es-ES" sz="1800" b="1"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3660A4AA-07A3-4684-8902-5B19A4C7FC50}"/>
              </a:ext>
            </a:extLst>
          </p:cNvPr>
          <p:cNvPicPr/>
          <p:nvPr/>
        </p:nvPicPr>
        <p:blipFill>
          <a:blip r:embed="rId3"/>
          <a:stretch>
            <a:fillRect/>
          </a:stretch>
        </p:blipFill>
        <p:spPr>
          <a:xfrm>
            <a:off x="1115616" y="383759"/>
            <a:ext cx="6624736" cy="1962895"/>
          </a:xfrm>
          <a:prstGeom prst="rect">
            <a:avLst/>
          </a:prstGeom>
        </p:spPr>
      </p:pic>
      <p:pic>
        <p:nvPicPr>
          <p:cNvPr id="8" name="Imagen 7">
            <a:extLst>
              <a:ext uri="{FF2B5EF4-FFF2-40B4-BE49-F238E27FC236}">
                <a16:creationId xmlns:a16="http://schemas.microsoft.com/office/drawing/2014/main" id="{90CC0EE4-1FB2-4D7F-8D67-28C321952BC6}"/>
              </a:ext>
            </a:extLst>
          </p:cNvPr>
          <p:cNvPicPr/>
          <p:nvPr/>
        </p:nvPicPr>
        <p:blipFill>
          <a:blip r:embed="rId4"/>
          <a:stretch>
            <a:fillRect/>
          </a:stretch>
        </p:blipFill>
        <p:spPr>
          <a:xfrm>
            <a:off x="874928" y="2448634"/>
            <a:ext cx="6737194" cy="3359890"/>
          </a:xfrm>
          <a:prstGeom prst="rect">
            <a:avLst/>
          </a:prstGeom>
        </p:spPr>
      </p:pic>
      <p:sp>
        <p:nvSpPr>
          <p:cNvPr id="3" name="Rectángulo 2">
            <a:extLst>
              <a:ext uri="{FF2B5EF4-FFF2-40B4-BE49-F238E27FC236}">
                <a16:creationId xmlns:a16="http://schemas.microsoft.com/office/drawing/2014/main" id="{F6265E85-D694-44BD-B337-927F42779E41}"/>
              </a:ext>
            </a:extLst>
          </p:cNvPr>
          <p:cNvSpPr/>
          <p:nvPr/>
        </p:nvSpPr>
        <p:spPr>
          <a:xfrm>
            <a:off x="107504" y="5808524"/>
            <a:ext cx="8928992" cy="646331"/>
          </a:xfrm>
          <a:prstGeom prst="rect">
            <a:avLst/>
          </a:prstGeom>
        </p:spPr>
        <p:txBody>
          <a:bodyPr wrap="square">
            <a:spAutoFit/>
          </a:bodyPr>
          <a:lstStyle/>
          <a:p>
            <a:pPr algn="just"/>
            <a:r>
              <a:rPr lang="es-ES" dirty="0"/>
              <a:t>Recordemos, con esto podemos actualizar todos nuestros vínculos a ficheros que han cambiado el nombre o su localización de forma inmediata.</a:t>
            </a:r>
          </a:p>
        </p:txBody>
      </p:sp>
    </p:spTree>
    <p:extLst>
      <p:ext uri="{BB962C8B-B14F-4D97-AF65-F5344CB8AC3E}">
        <p14:creationId xmlns:p14="http://schemas.microsoft.com/office/powerpoint/2010/main" val="29821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Rectángulo 4"/>
          <p:cNvSpPr/>
          <p:nvPr/>
        </p:nvSpPr>
        <p:spPr>
          <a:xfrm>
            <a:off x="1043608" y="6550223"/>
            <a:ext cx="4032448" cy="307777"/>
          </a:xfrm>
          <a:prstGeom prst="rect">
            <a:avLst/>
          </a:prstGeom>
        </p:spPr>
        <p:txBody>
          <a:bodyPr wrap="square">
            <a:spAutoFit/>
          </a:bodyPr>
          <a:lstStyle/>
          <a:p>
            <a:r>
              <a:rPr lang="es-ES" sz="1400" dirty="0">
                <a:hlinkClick r:id="rId3"/>
              </a:rPr>
              <a:t>https://www.youtube.com/watch?v=LISNwJU-jq0</a:t>
            </a:r>
            <a:r>
              <a:rPr lang="es-ES" sz="1400" dirty="0"/>
              <a:t> </a:t>
            </a:r>
          </a:p>
        </p:txBody>
      </p:sp>
      <p:sp>
        <p:nvSpPr>
          <p:cNvPr id="6" name="Rectángulo 5"/>
          <p:cNvSpPr/>
          <p:nvPr/>
        </p:nvSpPr>
        <p:spPr>
          <a:xfrm>
            <a:off x="107504" y="116632"/>
            <a:ext cx="3731855"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s-ES" dirty="0">
                <a:solidFill>
                  <a:schemeClr val="dk1"/>
                </a:solidFill>
                <a:latin typeface="+mn-lt"/>
                <a:cs typeface="+mn-cs"/>
              </a:rPr>
              <a:t>Hipervínculos con </a:t>
            </a:r>
            <a:r>
              <a:rPr lang="es-ES" dirty="0" err="1">
                <a:solidFill>
                  <a:schemeClr val="dk1"/>
                </a:solidFill>
                <a:latin typeface="+mn-lt"/>
                <a:cs typeface="+mn-cs"/>
              </a:rPr>
              <a:t>Drag</a:t>
            </a:r>
            <a:r>
              <a:rPr lang="es-ES" dirty="0">
                <a:solidFill>
                  <a:schemeClr val="dk1"/>
                </a:solidFill>
                <a:latin typeface="+mn-lt"/>
                <a:cs typeface="+mn-cs"/>
              </a:rPr>
              <a:t> and </a:t>
            </a:r>
            <a:r>
              <a:rPr lang="es-ES" dirty="0" err="1">
                <a:solidFill>
                  <a:schemeClr val="dk1"/>
                </a:solidFill>
                <a:latin typeface="+mn-lt"/>
                <a:cs typeface="+mn-cs"/>
              </a:rPr>
              <a:t>Drop</a:t>
            </a:r>
            <a:endParaRPr lang="es-ES" dirty="0">
              <a:solidFill>
                <a:schemeClr val="dk1"/>
              </a:solidFill>
              <a:latin typeface="+mn-lt"/>
              <a:cs typeface="+mn-cs"/>
            </a:endParaRPr>
          </a:p>
        </p:txBody>
      </p:sp>
      <p:sp>
        <p:nvSpPr>
          <p:cNvPr id="7" name="CuadroTexto 6"/>
          <p:cNvSpPr txBox="1"/>
          <p:nvPr/>
        </p:nvSpPr>
        <p:spPr>
          <a:xfrm>
            <a:off x="13657" y="6581001"/>
            <a:ext cx="1157240" cy="276999"/>
          </a:xfrm>
          <a:prstGeom prst="rect">
            <a:avLst/>
          </a:prstGeom>
          <a:noFill/>
        </p:spPr>
        <p:txBody>
          <a:bodyPr wrap="none" rtlCol="0">
            <a:spAutoFit/>
          </a:bodyPr>
          <a:lstStyle/>
          <a:p>
            <a:r>
              <a:rPr lang="es-ES" sz="1200" dirty="0"/>
              <a:t>Ver video con:</a:t>
            </a:r>
          </a:p>
        </p:txBody>
      </p:sp>
      <p:sp>
        <p:nvSpPr>
          <p:cNvPr id="9" name="Rectángulo 8"/>
          <p:cNvSpPr/>
          <p:nvPr/>
        </p:nvSpPr>
        <p:spPr>
          <a:xfrm>
            <a:off x="107504" y="503260"/>
            <a:ext cx="5184575" cy="1310039"/>
          </a:xfrm>
          <a:prstGeom prst="rect">
            <a:avLst/>
          </a:prstGeom>
        </p:spPr>
        <p:txBody>
          <a:bodyPr wrap="square">
            <a:spAutoFit/>
          </a:bodyPr>
          <a:lstStyle/>
          <a:p>
            <a:pPr algn="just">
              <a:lnSpc>
                <a:spcPct val="115000"/>
              </a:lnSpc>
              <a:spcBef>
                <a:spcPts val="600"/>
              </a:spcBef>
              <a:spcAft>
                <a:spcPts val="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Uno de los usos más prácticos de los hipervínculos en Excel es crear un índice del contenido del cuaderno. Supongamos que tenemos unos cuadernos con datos de cuatro sucursales de una empresa y queremos crear una hoja con hipervínculos que apunten a cada una de las hojas.</a:t>
            </a:r>
            <a:endParaRPr lang="es-ES"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5" name="Imagen 14" descr="http://4.bp.blogspot.com/-8H8i50Vbal4/VJBVsYvZqFI/AAAAAAAALo8/fkLgi4S9BsA/s1600/dragdrop01.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113836"/>
            <a:ext cx="3665220" cy="2106295"/>
          </a:xfrm>
          <a:prstGeom prst="rect">
            <a:avLst/>
          </a:prstGeom>
          <a:noFill/>
          <a:ln>
            <a:noFill/>
          </a:ln>
        </p:spPr>
      </p:pic>
      <p:pic>
        <p:nvPicPr>
          <p:cNvPr id="16" name="Imagen 15" descr="http://2.bp.blogspot.com/--BImeWpVEW4/VJBWo1o7OCI/AAAAAAAALpE/cZFJH0R6Z0k/s1600/dragdrop02.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07504" y="2041867"/>
            <a:ext cx="2160240" cy="1315125"/>
          </a:xfrm>
          <a:prstGeom prst="rect">
            <a:avLst/>
          </a:prstGeom>
          <a:noFill/>
          <a:ln>
            <a:noFill/>
          </a:ln>
        </p:spPr>
      </p:pic>
      <p:sp>
        <p:nvSpPr>
          <p:cNvPr id="10" name="Rectángulo 9"/>
          <p:cNvSpPr/>
          <p:nvPr/>
        </p:nvSpPr>
        <p:spPr>
          <a:xfrm>
            <a:off x="2267744" y="2064774"/>
            <a:ext cx="6624736" cy="1558888"/>
          </a:xfrm>
          <a:prstGeom prst="rect">
            <a:avLst/>
          </a:prstGeom>
        </p:spPr>
        <p:txBody>
          <a:bodyPr wrap="square">
            <a:spAutoFit/>
          </a:bodyPr>
          <a:lstStyle/>
          <a:p>
            <a:pPr algn="just">
              <a:lnSpc>
                <a:spcPct val="115000"/>
              </a:lnSpc>
              <a:spcBef>
                <a:spcPts val="600"/>
              </a:spcBef>
              <a:spcAft>
                <a:spcPts val="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En la hoja "</a:t>
            </a:r>
            <a:r>
              <a:rPr lang="es-ES" sz="1400" dirty="0" err="1">
                <a:latin typeface="Cambria" panose="02040503050406030204" pitchFamily="18" charset="0"/>
                <a:ea typeface="Times New Roman" panose="02020603050405020304" pitchFamily="18" charset="0"/>
                <a:cs typeface="Times New Roman" panose="02020603050405020304" pitchFamily="18" charset="0"/>
              </a:rPr>
              <a:t>indice</a:t>
            </a:r>
            <a:r>
              <a:rPr lang="es-ES" sz="1400" dirty="0">
                <a:latin typeface="Cambria" panose="02040503050406030204" pitchFamily="18" charset="0"/>
                <a:ea typeface="Times New Roman" panose="02020603050405020304" pitchFamily="18" charset="0"/>
                <a:cs typeface="Times New Roman" panose="02020603050405020304" pitchFamily="18" charset="0"/>
              </a:rPr>
              <a:t>" queremos crear los hipervínculos a cada una de las hojas de las  sucursales. Seleccionamos la hoja Norte, por ejemplo, y en ella la celda B3 que contiene el texto "Sucursal Norte“.</a:t>
            </a:r>
          </a:p>
          <a:p>
            <a:pPr algn="just">
              <a:spcBef>
                <a:spcPts val="600"/>
              </a:spcBef>
              <a:spcAft>
                <a:spcPts val="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Ahora arrastramos la celda usando el botón derecho del mouse y </a:t>
            </a:r>
            <a:r>
              <a:rPr lang="es-ES" sz="1400" b="1" dirty="0">
                <a:latin typeface="Cambria" panose="02040503050406030204" pitchFamily="18" charset="0"/>
                <a:ea typeface="Times New Roman" panose="02020603050405020304" pitchFamily="18" charset="0"/>
                <a:cs typeface="Times New Roman" panose="02020603050405020304" pitchFamily="18" charset="0"/>
              </a:rPr>
              <a:t>apretando simultáneamente la tecla </a:t>
            </a:r>
            <a:r>
              <a:rPr lang="es-ES" sz="1400" b="1" dirty="0" err="1">
                <a:latin typeface="Cambria" panose="02040503050406030204" pitchFamily="18" charset="0"/>
                <a:ea typeface="Times New Roman" panose="02020603050405020304" pitchFamily="18" charset="0"/>
                <a:cs typeface="Times New Roman" panose="02020603050405020304" pitchFamily="18" charset="0"/>
              </a:rPr>
              <a:t>Alt</a:t>
            </a:r>
            <a:r>
              <a:rPr lang="es-ES" sz="1400" dirty="0">
                <a:latin typeface="Cambria" panose="02040503050406030204" pitchFamily="18" charset="0"/>
                <a:ea typeface="Times New Roman" panose="02020603050405020304" pitchFamily="18" charset="0"/>
                <a:cs typeface="Times New Roman" panose="02020603050405020304" pitchFamily="18" charset="0"/>
              </a:rPr>
              <a:t>. Arrastramos la celda hasta apuntar a la pestaña de la hoja "</a:t>
            </a:r>
            <a:r>
              <a:rPr lang="es-ES" sz="1400" dirty="0" err="1">
                <a:latin typeface="Cambria" panose="02040503050406030204" pitchFamily="18" charset="0"/>
                <a:ea typeface="Times New Roman" panose="02020603050405020304" pitchFamily="18" charset="0"/>
                <a:cs typeface="Times New Roman" panose="02020603050405020304" pitchFamily="18" charset="0"/>
              </a:rPr>
              <a:t>indice</a:t>
            </a:r>
            <a:r>
              <a:rPr lang="es-ES" sz="1400" dirty="0">
                <a:latin typeface="Cambria" panose="02040503050406030204" pitchFamily="18" charset="0"/>
                <a:ea typeface="Times New Roman" panose="02020603050405020304" pitchFamily="18" charset="0"/>
                <a:cs typeface="Times New Roman" panose="02020603050405020304" pitchFamily="18" charset="0"/>
              </a:rPr>
              <a:t>", lo que la activará.</a:t>
            </a:r>
            <a:endParaRPr lang="es-ES" sz="1400" dirty="0"/>
          </a:p>
        </p:txBody>
      </p:sp>
      <p:sp>
        <p:nvSpPr>
          <p:cNvPr id="17" name="Rectángulo 16"/>
          <p:cNvSpPr/>
          <p:nvPr/>
        </p:nvSpPr>
        <p:spPr>
          <a:xfrm>
            <a:off x="3059832" y="3747946"/>
            <a:ext cx="3096344" cy="1578894"/>
          </a:xfrm>
          <a:prstGeom prst="rect">
            <a:avLst/>
          </a:prstGeom>
        </p:spPr>
        <p:txBody>
          <a:bodyPr wrap="square">
            <a:spAutoFit/>
          </a:bodyPr>
          <a:lstStyle/>
          <a:p>
            <a:pPr algn="just">
              <a:lnSpc>
                <a:spcPct val="115000"/>
              </a:lnSpc>
              <a:spcBef>
                <a:spcPts val="600"/>
              </a:spcBef>
              <a:spcAft>
                <a:spcPts val="60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Una vez en la hoja "</a:t>
            </a:r>
            <a:r>
              <a:rPr lang="es-ES" sz="1400" dirty="0" err="1">
                <a:latin typeface="Cambria" panose="02040503050406030204" pitchFamily="18" charset="0"/>
                <a:ea typeface="Times New Roman" panose="02020603050405020304" pitchFamily="18" charset="0"/>
                <a:cs typeface="Times New Roman" panose="02020603050405020304" pitchFamily="18" charset="0"/>
              </a:rPr>
              <a:t>indice</a:t>
            </a:r>
            <a:r>
              <a:rPr lang="es-ES" sz="1400" dirty="0">
                <a:latin typeface="Cambria" panose="02040503050406030204" pitchFamily="18" charset="0"/>
                <a:ea typeface="Times New Roman" panose="02020603050405020304" pitchFamily="18" charset="0"/>
                <a:cs typeface="Times New Roman" panose="02020603050405020304" pitchFamily="18" charset="0"/>
              </a:rPr>
              <a:t>", dejamos de apretar la tecla </a:t>
            </a:r>
            <a:r>
              <a:rPr lang="es-ES" sz="1400" dirty="0" err="1">
                <a:latin typeface="Cambria" panose="02040503050406030204" pitchFamily="18" charset="0"/>
                <a:ea typeface="Times New Roman" panose="02020603050405020304" pitchFamily="18" charset="0"/>
                <a:cs typeface="Times New Roman" panose="02020603050405020304" pitchFamily="18" charset="0"/>
              </a:rPr>
              <a:t>Alt</a:t>
            </a:r>
            <a:r>
              <a:rPr lang="es-ES" sz="1400" dirty="0">
                <a:latin typeface="Cambria" panose="02040503050406030204" pitchFamily="18" charset="0"/>
                <a:ea typeface="Times New Roman" panose="02020603050405020304" pitchFamily="18" charset="0"/>
                <a:cs typeface="Times New Roman" panose="02020603050405020304" pitchFamily="18" charset="0"/>
              </a:rPr>
              <a:t> y posicionamos el mouse en la celda indicada. Al soltar el botón del mouse aparecerá en menú contextual donde elegimos la opción "Crear hipervínculo aquí"</a:t>
            </a:r>
            <a:endParaRPr lang="es-ES"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026" name="Imagen 36" descr="http://3.bp.blogspot.com/-fOE_7aLREVs/VJBX2DRlKwI/AAAAAAAALpM/mY6oVHS0Deg/s1600/dragdrop03.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555" y="3585959"/>
            <a:ext cx="2872277" cy="210848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35" descr="http://1.bp.blogspot.com/-9Dy1Z2COLYk/VJBY2kzkM6I/AAAAAAAALpU/umD9Ey6AEC4/s1600/dragdrop04.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3623661"/>
            <a:ext cx="2869617" cy="22108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899592" y="35286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9" name="Rectangle 4"/>
          <p:cNvSpPr>
            <a:spLocks noChangeArrowheads="1"/>
          </p:cNvSpPr>
          <p:nvPr/>
        </p:nvSpPr>
        <p:spPr bwMode="auto">
          <a:xfrm>
            <a:off x="899592" y="58527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20" name="Rectángulo 19"/>
          <p:cNvSpPr/>
          <p:nvPr/>
        </p:nvSpPr>
        <p:spPr>
          <a:xfrm>
            <a:off x="107504" y="5901395"/>
            <a:ext cx="8910932" cy="318998"/>
          </a:xfrm>
          <a:prstGeom prst="rect">
            <a:avLst/>
          </a:prstGeom>
        </p:spPr>
        <p:txBody>
          <a:bodyPr wrap="square">
            <a:spAutoFit/>
          </a:bodyPr>
          <a:lstStyle/>
          <a:p>
            <a:pPr algn="just">
              <a:lnSpc>
                <a:spcPct val="115000"/>
              </a:lnSpc>
              <a:spcBef>
                <a:spcPts val="600"/>
              </a:spcBef>
              <a:spcAft>
                <a:spcPts val="60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Excel crea automáticamente el hipervínculo, ahorrándonos la molestia de tener que definir el texto.</a:t>
            </a:r>
            <a:endParaRPr lang="es-ES"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60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2 Subtítulo"/>
          <p:cNvSpPr>
            <a:spLocks noGrp="1"/>
          </p:cNvSpPr>
          <p:nvPr>
            <p:ph type="subTitle" idx="1"/>
          </p:nvPr>
        </p:nvSpPr>
        <p:spPr>
          <a:xfrm>
            <a:off x="179512" y="116632"/>
            <a:ext cx="8856984" cy="1944216"/>
          </a:xfrm>
          <a:ln w="12700">
            <a:solidFill>
              <a:schemeClr val="tx2"/>
            </a:solidFill>
          </a:ln>
        </p:spPr>
        <p:txBody>
          <a:bodyPr rtlCol="0">
            <a:noAutofit/>
          </a:bodyPr>
          <a:lstStyle/>
          <a:p>
            <a:pPr algn="just"/>
            <a:r>
              <a:rPr lang="es-ES" sz="1800" b="1" dirty="0">
                <a:solidFill>
                  <a:schemeClr val="tx2">
                    <a:lumMod val="40000"/>
                    <a:lumOff val="60000"/>
                  </a:schemeClr>
                </a:solidFill>
              </a:rPr>
              <a:t>1 Vínculos absolutos y relativos, conectando datos de Excel con Word (gráficos y tablas)</a:t>
            </a:r>
          </a:p>
          <a:p>
            <a:pPr lvl="1" algn="just"/>
            <a:r>
              <a:rPr lang="es-ES" sz="1400" b="1" dirty="0"/>
              <a:t>Planteamiento del problema</a:t>
            </a:r>
          </a:p>
          <a:p>
            <a:pPr lvl="1" algn="just"/>
            <a:r>
              <a:rPr lang="es-ES" sz="1400" b="1" dirty="0"/>
              <a:t>Tipos de vínculos URL, absolutos y relativos</a:t>
            </a:r>
          </a:p>
          <a:p>
            <a:pPr lvl="1" algn="just"/>
            <a:r>
              <a:rPr lang="es-ES" sz="1400" b="1" dirty="0"/>
              <a:t>La cache de carga de ruta de Excel. La ruta absoluta teórica y la generación de la ruta relativa</a:t>
            </a:r>
          </a:p>
          <a:p>
            <a:pPr lvl="1" algn="just"/>
            <a:r>
              <a:rPr lang="es-ES" sz="1400" b="1" dirty="0"/>
              <a:t>Avanzando un poco, Base para hipervínculos</a:t>
            </a:r>
          </a:p>
          <a:p>
            <a:pPr lvl="1" algn="just"/>
            <a:r>
              <a:rPr lang="es-ES" sz="1400" b="1" dirty="0"/>
              <a:t>Creación de marcadores en Word y Excel	</a:t>
            </a:r>
          </a:p>
          <a:p>
            <a:pPr algn="just"/>
            <a:r>
              <a:rPr lang="es-ES" sz="1800" b="1" dirty="0"/>
              <a:t>2 Hipervínculos en celdas. Concepto y tipos</a:t>
            </a:r>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a:p>
            <a:pPr algn="just"/>
            <a:endParaRPr lang="es-ES_tradnl" sz="1800" b="1" dirty="0"/>
          </a:p>
        </p:txBody>
      </p:sp>
      <p:sp>
        <p:nvSpPr>
          <p:cNvPr id="12" name="Rectángulo 11"/>
          <p:cNvSpPr/>
          <p:nvPr/>
        </p:nvSpPr>
        <p:spPr>
          <a:xfrm>
            <a:off x="179513" y="2132856"/>
            <a:ext cx="2664296"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0"/>
              </a:spcBef>
            </a:pPr>
            <a:r>
              <a:rPr lang="es-ES" sz="1600" b="1" i="1" dirty="0">
                <a:solidFill>
                  <a:srgbClr val="FF0000"/>
                </a:solidFill>
                <a:latin typeface="Times New Roman" panose="02020603050405020304" pitchFamily="18" charset="0"/>
                <a:cs typeface="Times New Roman" panose="02020603050405020304" pitchFamily="18" charset="0"/>
              </a:rPr>
              <a:t>Planteamiento del problema</a:t>
            </a:r>
          </a:p>
        </p:txBody>
      </p:sp>
      <p:pic>
        <p:nvPicPr>
          <p:cNvPr id="13" name="Imagen 12"/>
          <p:cNvPicPr/>
          <p:nvPr/>
        </p:nvPicPr>
        <p:blipFill>
          <a:blip r:embed="rId3"/>
          <a:stretch>
            <a:fillRect/>
          </a:stretch>
        </p:blipFill>
        <p:spPr>
          <a:xfrm>
            <a:off x="251520" y="2543418"/>
            <a:ext cx="2592289" cy="1456669"/>
          </a:xfrm>
          <a:prstGeom prst="rect">
            <a:avLst/>
          </a:prstGeom>
        </p:spPr>
      </p:pic>
      <p:sp>
        <p:nvSpPr>
          <p:cNvPr id="14" name="Rectángulo 13"/>
          <p:cNvSpPr/>
          <p:nvPr/>
        </p:nvSpPr>
        <p:spPr>
          <a:xfrm>
            <a:off x="2987824" y="2241569"/>
            <a:ext cx="5976664" cy="984885"/>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es-ES" sz="1400" b="1" dirty="0"/>
              <a:t>Este es un caso relativamente frecuente, tenemos un documento Word en el que hemos vinculado un gráfico o datos de Excel (también valdría para el caso de Access), tal y como se muestra en la Ilustración</a:t>
            </a:r>
          </a:p>
          <a:p>
            <a:pPr algn="just"/>
            <a:endParaRPr lang="es-ES" sz="1600" dirty="0"/>
          </a:p>
        </p:txBody>
      </p:sp>
      <p:sp>
        <p:nvSpPr>
          <p:cNvPr id="19" name="CuadroTexto 18"/>
          <p:cNvSpPr txBox="1"/>
          <p:nvPr/>
        </p:nvSpPr>
        <p:spPr>
          <a:xfrm>
            <a:off x="124795" y="4104220"/>
            <a:ext cx="4879253" cy="738664"/>
          </a:xfrm>
          <a:prstGeom prst="rect">
            <a:avLst/>
          </a:prstGeom>
          <a:noFill/>
        </p:spPr>
        <p:txBody>
          <a:bodyPr wrap="square" rtlCol="0">
            <a:spAutoFit/>
          </a:bodyPr>
          <a:lstStyle/>
          <a:p>
            <a:pPr algn="just"/>
            <a:r>
              <a:rPr lang="es-ES" sz="1400" dirty="0">
                <a:latin typeface="Times New Roman" panose="02020603050405020304" pitchFamily="18" charset="0"/>
                <a:cs typeface="Times New Roman" panose="02020603050405020304" pitchFamily="18" charset="0"/>
              </a:rPr>
              <a:t>Para ello usamos la opción de Word pegado especial – pegar vinculo que nos genera un  vinculo al gráfico o a la fuente de datos (fichero Excel) que contiene el mismo</a:t>
            </a:r>
            <a:endParaRPr lang="es-ES_tradnl" sz="1400" dirty="0">
              <a:latin typeface="Times New Roman" panose="02020603050405020304" pitchFamily="18" charset="0"/>
              <a:cs typeface="Times New Roman" panose="02020603050405020304" pitchFamily="18" charset="0"/>
            </a:endParaRPr>
          </a:p>
        </p:txBody>
      </p:sp>
      <p:sp>
        <p:nvSpPr>
          <p:cNvPr id="20" name="Rectángulo 19"/>
          <p:cNvSpPr/>
          <p:nvPr/>
        </p:nvSpPr>
        <p:spPr>
          <a:xfrm>
            <a:off x="124795" y="5632897"/>
            <a:ext cx="4951261" cy="738664"/>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1400" b="1" dirty="0">
                <a:solidFill>
                  <a:schemeClr val="dk1"/>
                </a:solidFill>
                <a:latin typeface="+mn-lt"/>
                <a:cs typeface="+mn-cs"/>
              </a:rPr>
              <a:t>De esta forma cualquier modificación que realicemos en Excel se quede registrada de forma automática cuando abrimos dicho documento o cuando imprimimos el mismo.</a:t>
            </a:r>
          </a:p>
        </p:txBody>
      </p:sp>
      <p:pic>
        <p:nvPicPr>
          <p:cNvPr id="21" name="Imagen 20"/>
          <p:cNvPicPr>
            <a:picLocks noChangeAspect="1"/>
          </p:cNvPicPr>
          <p:nvPr/>
        </p:nvPicPr>
        <p:blipFill>
          <a:blip r:embed="rId4"/>
          <a:stretch>
            <a:fillRect/>
          </a:stretch>
        </p:blipFill>
        <p:spPr>
          <a:xfrm>
            <a:off x="5148064" y="3315613"/>
            <a:ext cx="3853463" cy="3376960"/>
          </a:xfrm>
          <a:prstGeom prst="rect">
            <a:avLst/>
          </a:prstGeom>
        </p:spPr>
      </p:pic>
    </p:spTree>
    <p:extLst>
      <p:ext uri="{BB962C8B-B14F-4D97-AF65-F5344CB8AC3E}">
        <p14:creationId xmlns:p14="http://schemas.microsoft.com/office/powerpoint/2010/main" val="314206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cxnSp>
        <p:nvCxnSpPr>
          <p:cNvPr id="7" name="9 Conector recto"/>
          <p:cNvCxnSpPr/>
          <p:nvPr/>
        </p:nvCxnSpPr>
        <p:spPr>
          <a:xfrm>
            <a:off x="1500174" y="8501090"/>
            <a:ext cx="4232702" cy="211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07504" y="116632"/>
            <a:ext cx="8928992" cy="738664"/>
          </a:xfrm>
          <a:prstGeom prst="rect">
            <a:avLst/>
          </a:prstGeom>
          <a:noFill/>
        </p:spPr>
        <p:txBody>
          <a:bodyPr wrap="square" rtlCol="0">
            <a:spAutoFit/>
          </a:bodyPr>
          <a:lstStyle/>
          <a:p>
            <a:pPr algn="just"/>
            <a:r>
              <a:rPr lang="es-ES" sz="1400" dirty="0">
                <a:latin typeface="Times New Roman" panose="02020603050405020304" pitchFamily="18" charset="0"/>
                <a:cs typeface="Times New Roman" panose="02020603050405020304" pitchFamily="18" charset="0"/>
              </a:rPr>
              <a:t>Pero para ello es necesario tener activadas estas opciones asociadas al documento Word correspondiente y al que podremos acceder a través del menú Archivo – Opciones (ver Ilustración) que nos da acceso a esas opciones  de actualización automática (Ilustración), ver Mostrar y activar ultimas opciones.</a:t>
            </a:r>
          </a:p>
        </p:txBody>
      </p:sp>
      <p:pic>
        <p:nvPicPr>
          <p:cNvPr id="3" name="Imagen 2"/>
          <p:cNvPicPr>
            <a:picLocks noChangeAspect="1"/>
          </p:cNvPicPr>
          <p:nvPr/>
        </p:nvPicPr>
        <p:blipFill>
          <a:blip r:embed="rId3"/>
          <a:stretch>
            <a:fillRect/>
          </a:stretch>
        </p:blipFill>
        <p:spPr>
          <a:xfrm>
            <a:off x="1979712" y="872665"/>
            <a:ext cx="831026" cy="3533547"/>
          </a:xfrm>
          <a:prstGeom prst="rect">
            <a:avLst/>
          </a:prstGeom>
        </p:spPr>
      </p:pic>
      <p:pic>
        <p:nvPicPr>
          <p:cNvPr id="4" name="Imagen 3"/>
          <p:cNvPicPr>
            <a:picLocks noChangeAspect="1"/>
          </p:cNvPicPr>
          <p:nvPr/>
        </p:nvPicPr>
        <p:blipFill>
          <a:blip r:embed="rId4"/>
          <a:stretch>
            <a:fillRect/>
          </a:stretch>
        </p:blipFill>
        <p:spPr>
          <a:xfrm>
            <a:off x="2884304" y="872665"/>
            <a:ext cx="6093700" cy="3642063"/>
          </a:xfrm>
          <a:prstGeom prst="rect">
            <a:avLst/>
          </a:prstGeom>
        </p:spPr>
      </p:pic>
      <p:pic>
        <p:nvPicPr>
          <p:cNvPr id="6" name="Imagen 5"/>
          <p:cNvPicPr/>
          <p:nvPr/>
        </p:nvPicPr>
        <p:blipFill>
          <a:blip r:embed="rId5"/>
          <a:stretch>
            <a:fillRect/>
          </a:stretch>
        </p:blipFill>
        <p:spPr>
          <a:xfrm>
            <a:off x="179512" y="961508"/>
            <a:ext cx="1512416" cy="3420431"/>
          </a:xfrm>
          <a:prstGeom prst="rect">
            <a:avLst/>
          </a:prstGeom>
        </p:spPr>
      </p:pic>
      <p:sp>
        <p:nvSpPr>
          <p:cNvPr id="5" name="Rectángulo 4"/>
          <p:cNvSpPr/>
          <p:nvPr/>
        </p:nvSpPr>
        <p:spPr>
          <a:xfrm>
            <a:off x="84502" y="5229841"/>
            <a:ext cx="8856984" cy="1169551"/>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1400" b="1" dirty="0">
                <a:solidFill>
                  <a:schemeClr val="dk1"/>
                </a:solidFill>
                <a:latin typeface="+mn-lt"/>
                <a:cs typeface="+mn-cs"/>
              </a:rPr>
              <a:t>En el documento Word se ha insertado la ruta de la fuente de datos asociada al grafico (fichero Excel) de forma oculta.</a:t>
            </a:r>
          </a:p>
          <a:p>
            <a:pPr algn="just"/>
            <a:r>
              <a:rPr lang="es-ES" sz="1400" b="1" dirty="0"/>
              <a:t>Para conocer o modificar la citada ruta o de cualquier fuente de datos vinculados al citado documento Word tendremos que acceder al menú Archivo- Información tal y como se muestra en la siguiente Ilustración y que nos da acceso a información complementaria asociada al documento.</a:t>
            </a:r>
          </a:p>
        </p:txBody>
      </p:sp>
    </p:spTree>
    <p:extLst>
      <p:ext uri="{BB962C8B-B14F-4D97-AF65-F5344CB8AC3E}">
        <p14:creationId xmlns:p14="http://schemas.microsoft.com/office/powerpoint/2010/main" val="151069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cxnSp>
        <p:nvCxnSpPr>
          <p:cNvPr id="7" name="9 Conector recto"/>
          <p:cNvCxnSpPr/>
          <p:nvPr/>
        </p:nvCxnSpPr>
        <p:spPr>
          <a:xfrm>
            <a:off x="1500174" y="8501090"/>
            <a:ext cx="4232702" cy="211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107504" y="5185355"/>
            <a:ext cx="892899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600" dirty="0"/>
              <a:t>Así pulsando la opción editar vínculos a archivos nos dará acceso a todos los vínculos correspondientes asociados y que podremos modificar, eliminar o cambiar.</a:t>
            </a:r>
          </a:p>
          <a:p>
            <a:pPr algn="just"/>
            <a:r>
              <a:rPr lang="es-ES" sz="1600" dirty="0"/>
              <a:t>Es decir la ruta generada de forma automática parece ser una ruta absoluta como:</a:t>
            </a:r>
          </a:p>
        </p:txBody>
      </p:sp>
      <p:pic>
        <p:nvPicPr>
          <p:cNvPr id="4" name="Imagen 3"/>
          <p:cNvPicPr>
            <a:picLocks noChangeAspect="1"/>
          </p:cNvPicPr>
          <p:nvPr/>
        </p:nvPicPr>
        <p:blipFill>
          <a:blip r:embed="rId3"/>
          <a:stretch>
            <a:fillRect/>
          </a:stretch>
        </p:blipFill>
        <p:spPr>
          <a:xfrm>
            <a:off x="1082131" y="82915"/>
            <a:ext cx="6852458" cy="4991150"/>
          </a:xfrm>
          <a:prstGeom prst="rect">
            <a:avLst/>
          </a:prstGeom>
        </p:spPr>
      </p:pic>
      <p:sp>
        <p:nvSpPr>
          <p:cNvPr id="5" name="CuadroTexto 4"/>
          <p:cNvSpPr txBox="1"/>
          <p:nvPr/>
        </p:nvSpPr>
        <p:spPr>
          <a:xfrm>
            <a:off x="1689841" y="6309320"/>
            <a:ext cx="5764317"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s-ES"/>
            </a:defPPr>
            <a:lvl1pPr algn="just">
              <a:defRPr sz="1400" b="1">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sz="1800" dirty="0"/>
              <a:t>C:\Users\Usuario\Desktop\Coplaca\1\hc1\Libro3.xlsx</a:t>
            </a:r>
          </a:p>
        </p:txBody>
      </p:sp>
    </p:spTree>
    <p:extLst>
      <p:ext uri="{BB962C8B-B14F-4D97-AF65-F5344CB8AC3E}">
        <p14:creationId xmlns:p14="http://schemas.microsoft.com/office/powerpoint/2010/main" val="3690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CuadroTexto 1"/>
          <p:cNvSpPr txBox="1"/>
          <p:nvPr/>
        </p:nvSpPr>
        <p:spPr>
          <a:xfrm>
            <a:off x="0" y="2996952"/>
            <a:ext cx="9024045" cy="1477328"/>
          </a:xfrm>
          <a:prstGeom prst="rect">
            <a:avLst/>
          </a:prstGeom>
          <a:noFill/>
        </p:spPr>
        <p:txBody>
          <a:bodyPr wrap="square" rtlCol="0">
            <a:spAutoFit/>
          </a:bodyPr>
          <a:lstStyle/>
          <a:p>
            <a:pPr algn="just"/>
            <a:r>
              <a:rPr lang="es-ES_tradnl" dirty="0"/>
              <a:t>El vinculo parece estar apuntado a una ruta absoluta, en concreto a la ubicación de nuestro hoja de calculo que se encuentra en nuestro escritorio en una carpeta que hemos llamado </a:t>
            </a:r>
            <a:r>
              <a:rPr lang="es-ES_tradnl" dirty="0" err="1"/>
              <a:t>Coplaca</a:t>
            </a:r>
            <a:r>
              <a:rPr lang="es-ES_tradnl" dirty="0"/>
              <a:t> dentro de la cual tenemos una carpeta llamada 1 y dentro de esta tenemos nuestro documento Prueba y en la carpeta hc1 contiene nuestra hoja de calculo Libro3.xlsx</a:t>
            </a:r>
            <a:endParaRPr lang="es-ES" dirty="0"/>
          </a:p>
        </p:txBody>
      </p:sp>
      <p:pic>
        <p:nvPicPr>
          <p:cNvPr id="4" name="Imagen 3"/>
          <p:cNvPicPr>
            <a:picLocks noChangeAspect="1"/>
          </p:cNvPicPr>
          <p:nvPr/>
        </p:nvPicPr>
        <p:blipFill>
          <a:blip r:embed="rId3"/>
          <a:stretch>
            <a:fillRect/>
          </a:stretch>
        </p:blipFill>
        <p:spPr>
          <a:xfrm>
            <a:off x="251520" y="44624"/>
            <a:ext cx="8772525" cy="2295525"/>
          </a:xfrm>
          <a:prstGeom prst="rect">
            <a:avLst/>
          </a:prstGeom>
        </p:spPr>
      </p:pic>
      <p:sp>
        <p:nvSpPr>
          <p:cNvPr id="5" name="CuadroTexto 4"/>
          <p:cNvSpPr txBox="1"/>
          <p:nvPr/>
        </p:nvSpPr>
        <p:spPr>
          <a:xfrm>
            <a:off x="1629863" y="2483884"/>
            <a:ext cx="5764317"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s-ES"/>
            </a:defPPr>
            <a:lvl1pPr algn="just">
              <a:defRPr sz="1400" b="1">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sz="1800" dirty="0"/>
              <a:t>C:\Users\Usuario\Desktop\Coplaca\1\hc1\Libro3.xlsx</a:t>
            </a:r>
          </a:p>
        </p:txBody>
      </p:sp>
      <p:sp>
        <p:nvSpPr>
          <p:cNvPr id="3" name="CuadroTexto 2"/>
          <p:cNvSpPr txBox="1"/>
          <p:nvPr/>
        </p:nvSpPr>
        <p:spPr>
          <a:xfrm>
            <a:off x="179512" y="4583546"/>
            <a:ext cx="88445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t>Pero esta ruta es solo temporal mientras tengamos el libro abierto, cuando lo cerramos esta se convierte en una ruta relativa, del tipo: hc1\Libro3.xlsx</a:t>
            </a:r>
          </a:p>
          <a:p>
            <a:r>
              <a:rPr lang="es-ES" dirty="0"/>
              <a:t>Que lo que hace es apuntar al fichero que esta debajo de nuestro documento Word, en concreto en el directorio hc1\Libro3.xlsx.</a:t>
            </a:r>
          </a:p>
          <a:p>
            <a:endParaRPr lang="es-ES" dirty="0"/>
          </a:p>
        </p:txBody>
      </p:sp>
    </p:spTree>
    <p:extLst>
      <p:ext uri="{BB962C8B-B14F-4D97-AF65-F5344CB8AC3E}">
        <p14:creationId xmlns:p14="http://schemas.microsoft.com/office/powerpoint/2010/main" val="84327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cxnSp>
        <p:nvCxnSpPr>
          <p:cNvPr id="7" name="9 Conector recto"/>
          <p:cNvCxnSpPr/>
          <p:nvPr/>
        </p:nvCxnSpPr>
        <p:spPr>
          <a:xfrm>
            <a:off x="1500174" y="8501090"/>
            <a:ext cx="4232702" cy="211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107504" y="116632"/>
            <a:ext cx="3960439"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0"/>
              </a:spcBef>
            </a:pPr>
            <a:r>
              <a:rPr lang="es-ES" sz="1600" b="1" i="1" dirty="0">
                <a:solidFill>
                  <a:srgbClr val="FF0000"/>
                </a:solidFill>
                <a:latin typeface="Times New Roman" panose="02020603050405020304" pitchFamily="18" charset="0"/>
                <a:cs typeface="Times New Roman" panose="02020603050405020304" pitchFamily="18" charset="0"/>
              </a:rPr>
              <a:t>Tipos de vínculos URL, absolutos y relativos</a:t>
            </a:r>
          </a:p>
        </p:txBody>
      </p:sp>
      <p:sp>
        <p:nvSpPr>
          <p:cNvPr id="2" name="CuadroTexto 1"/>
          <p:cNvSpPr txBox="1"/>
          <p:nvPr/>
        </p:nvSpPr>
        <p:spPr>
          <a:xfrm>
            <a:off x="107504" y="620688"/>
            <a:ext cx="5557932" cy="369332"/>
          </a:xfrm>
          <a:prstGeom prst="rect">
            <a:avLst/>
          </a:prstGeom>
          <a:noFill/>
        </p:spPr>
        <p:txBody>
          <a:bodyPr wrap="none" rtlCol="0">
            <a:spAutoFit/>
          </a:bodyPr>
          <a:lstStyle/>
          <a:p>
            <a:r>
              <a:rPr lang="es-ES_tradnl" i="1" u="sng" dirty="0">
                <a:latin typeface="Times New Roman" panose="02020603050405020304" pitchFamily="18" charset="0"/>
                <a:cs typeface="Times New Roman" panose="02020603050405020304" pitchFamily="18" charset="0"/>
              </a:rPr>
              <a:t>Rutas absolutas vs Rutas Relativas (por defecto en Office)</a:t>
            </a:r>
            <a:endParaRPr lang="es-ES" i="1" u="sng"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21435" y="970856"/>
            <a:ext cx="9015061" cy="369332"/>
          </a:xfrm>
          <a:prstGeom prst="rect">
            <a:avLst/>
          </a:prstGeom>
          <a:noFill/>
        </p:spPr>
        <p:txBody>
          <a:bodyPr wrap="square" rtlCol="0">
            <a:spAutoFit/>
          </a:bodyPr>
          <a:lstStyle/>
          <a:p>
            <a:r>
              <a:rPr lang="es-ES_tradnl" dirty="0">
                <a:latin typeface="Times New Roman" panose="02020603050405020304" pitchFamily="18" charset="0"/>
                <a:ea typeface="Times New Roman" panose="02020603050405020304" pitchFamily="18" charset="0"/>
                <a:cs typeface="Times New Roman" panose="02020603050405020304" pitchFamily="18" charset="0"/>
              </a:rPr>
              <a:t>Los hipervínculos, es decir la referencia URL, pueden ser absolutos o relativos</a:t>
            </a:r>
            <a:endParaRPr lang="es-ES" dirty="0">
              <a:latin typeface="Times New Roman" panose="02020603050405020304" pitchFamily="18" charset="0"/>
              <a:cs typeface="Times New Roman" panose="02020603050405020304" pitchFamily="18" charset="0"/>
            </a:endParaRPr>
          </a:p>
        </p:txBody>
      </p:sp>
      <p:sp>
        <p:nvSpPr>
          <p:cNvPr id="6" name="Rectángulo 5"/>
          <p:cNvSpPr/>
          <p:nvPr/>
        </p:nvSpPr>
        <p:spPr>
          <a:xfrm>
            <a:off x="66436" y="1340188"/>
            <a:ext cx="8948356" cy="1323439"/>
          </a:xfrm>
          <a:prstGeom prst="rect">
            <a:avLst/>
          </a:prstGeom>
        </p:spPr>
        <p:txBody>
          <a:bodyPr wrap="square">
            <a:spAutoFit/>
          </a:bodyPr>
          <a:lstStyle/>
          <a:p>
            <a:pPr lvl="0" algn="just" eaLnBrk="0" hangingPunct="0"/>
            <a:r>
              <a:rPr lang="es-ES_tradnl" sz="1600" dirty="0">
                <a:latin typeface="Cambria" panose="02040503050406030204" pitchFamily="18" charset="0"/>
                <a:ea typeface="Times New Roman" panose="02020603050405020304" pitchFamily="18" charset="0"/>
                <a:cs typeface="Times New Roman" panose="02020603050405020304" pitchFamily="18" charset="0"/>
              </a:rPr>
              <a:t>Un </a:t>
            </a:r>
            <a:r>
              <a:rPr lang="es-ES_tradnl" sz="1600" b="1" u="sng" dirty="0">
                <a:latin typeface="Cambria" panose="02040503050406030204" pitchFamily="18" charset="0"/>
                <a:ea typeface="Times New Roman" panose="02020603050405020304" pitchFamily="18" charset="0"/>
                <a:cs typeface="Times New Roman" panose="02020603050405020304" pitchFamily="18" charset="0"/>
              </a:rPr>
              <a:t>URL absoluto </a:t>
            </a:r>
            <a:r>
              <a:rPr lang="es-ES_tradnl" sz="1600" dirty="0">
                <a:latin typeface="Cambria" panose="02040503050406030204" pitchFamily="18" charset="0"/>
                <a:ea typeface="Times New Roman" panose="02020603050405020304" pitchFamily="18" charset="0"/>
                <a:cs typeface="Times New Roman" panose="02020603050405020304" pitchFamily="18" charset="0"/>
              </a:rPr>
              <a:t>es aquel que contiene la dirección completa y que se compone de cuatro partes:</a:t>
            </a:r>
          </a:p>
          <a:p>
            <a:pPr marL="285750" lvl="0" indent="-285750" algn="just" eaLnBrk="0" hangingPunct="0">
              <a:buFont typeface="Arial" panose="020B0604020202020204" pitchFamily="34" charset="0"/>
              <a:buChar char="•"/>
            </a:pPr>
            <a:r>
              <a:rPr lang="es-ES_tradnl" sz="1600" dirty="0">
                <a:latin typeface="Cambria" panose="02040503050406030204" pitchFamily="18" charset="0"/>
                <a:ea typeface="Times New Roman" panose="02020603050405020304" pitchFamily="18" charset="0"/>
                <a:cs typeface="Times New Roman" panose="02020603050405020304" pitchFamily="18" charset="0"/>
              </a:rPr>
              <a:t>el protocolo (http, ftp, file),</a:t>
            </a:r>
          </a:p>
          <a:p>
            <a:pPr marL="285750" lvl="0" indent="-285750" algn="just" eaLnBrk="0" hangingPunct="0">
              <a:buFont typeface="Arial" panose="020B0604020202020204" pitchFamily="34" charset="0"/>
              <a:buChar char="•"/>
            </a:pPr>
            <a:r>
              <a:rPr lang="es-ES_tradnl" sz="1600" dirty="0">
                <a:latin typeface="Cambria" panose="02040503050406030204" pitchFamily="18" charset="0"/>
                <a:ea typeface="Times New Roman" panose="02020603050405020304" pitchFamily="18" charset="0"/>
                <a:cs typeface="Times New Roman" panose="02020603050405020304" pitchFamily="18" charset="0"/>
              </a:rPr>
              <a:t>la ubicación física (el servidor Web, o el lugar en la red o en la máquina),</a:t>
            </a:r>
          </a:p>
          <a:p>
            <a:pPr marL="285750" lvl="0" indent="-285750" algn="just" eaLnBrk="0" hangingPunct="0">
              <a:buFont typeface="Arial" panose="020B0604020202020204" pitchFamily="34" charset="0"/>
              <a:buChar char="•"/>
            </a:pPr>
            <a:r>
              <a:rPr lang="es-ES_tradnl" sz="1600" dirty="0">
                <a:latin typeface="Cambria" panose="02040503050406030204" pitchFamily="18" charset="0"/>
                <a:ea typeface="Times New Roman" panose="02020603050405020304" pitchFamily="18" charset="0"/>
                <a:cs typeface="Times New Roman" panose="02020603050405020304" pitchFamily="18" charset="0"/>
              </a:rPr>
              <a:t>el </a:t>
            </a:r>
            <a:r>
              <a:rPr lang="es-ES_tradnl" sz="1600" dirty="0" err="1">
                <a:latin typeface="Cambria" panose="02040503050406030204" pitchFamily="18" charset="0"/>
                <a:ea typeface="Times New Roman" panose="02020603050405020304" pitchFamily="18" charset="0"/>
                <a:cs typeface="Times New Roman" panose="02020603050405020304" pitchFamily="18" charset="0"/>
              </a:rPr>
              <a:t>path</a:t>
            </a:r>
            <a:r>
              <a:rPr lang="es-ES_tradnl" sz="1600" dirty="0">
                <a:latin typeface="Cambria" panose="02040503050406030204" pitchFamily="18" charset="0"/>
                <a:ea typeface="Times New Roman" panose="02020603050405020304" pitchFamily="18" charset="0"/>
                <a:cs typeface="Times New Roman" panose="02020603050405020304" pitchFamily="18" charset="0"/>
              </a:rPr>
              <a:t> </a:t>
            </a:r>
          </a:p>
          <a:p>
            <a:pPr marL="285750" lvl="0" indent="-285750" algn="just" eaLnBrk="0" hangingPunct="0">
              <a:buFont typeface="Arial" panose="020B0604020202020204" pitchFamily="34" charset="0"/>
              <a:buChar char="•"/>
            </a:pPr>
            <a:r>
              <a:rPr lang="es-ES_tradnl" sz="1600" dirty="0">
                <a:latin typeface="Cambria" panose="02040503050406030204" pitchFamily="18" charset="0"/>
                <a:ea typeface="Times New Roman" panose="02020603050405020304" pitchFamily="18" charset="0"/>
                <a:cs typeface="Times New Roman" panose="02020603050405020304" pitchFamily="18" charset="0"/>
              </a:rPr>
              <a:t>y el nombre del archivo.</a:t>
            </a:r>
            <a:endParaRPr lang="es-ES" sz="1600" dirty="0"/>
          </a:p>
        </p:txBody>
      </p:sp>
      <p:sp>
        <p:nvSpPr>
          <p:cNvPr id="9" name="Rectángulo 8"/>
          <p:cNvSpPr/>
          <p:nvPr/>
        </p:nvSpPr>
        <p:spPr>
          <a:xfrm>
            <a:off x="3131840" y="2295489"/>
            <a:ext cx="5426968"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b="1" dirty="0">
                <a:solidFill>
                  <a:schemeClr val="dk1"/>
                </a:solidFill>
                <a:latin typeface="+mn-lt"/>
                <a:cs typeface="+mn-cs"/>
              </a:rPr>
              <a:t>C:\Users\Usuario\Desktop\Coplaca\1\hc1\Libro3.xlsx</a:t>
            </a:r>
          </a:p>
        </p:txBody>
      </p:sp>
      <p:sp>
        <p:nvSpPr>
          <p:cNvPr id="10" name="Rectángulo 9"/>
          <p:cNvSpPr/>
          <p:nvPr/>
        </p:nvSpPr>
        <p:spPr>
          <a:xfrm>
            <a:off x="118173" y="2737945"/>
            <a:ext cx="9036496" cy="923330"/>
          </a:xfrm>
          <a:prstGeom prst="rect">
            <a:avLst/>
          </a:prstGeom>
        </p:spPr>
        <p:txBody>
          <a:bodyPr wrap="square">
            <a:spAutoFit/>
          </a:bodyPr>
          <a:lstStyle/>
          <a:p>
            <a:pPr algn="just"/>
            <a:r>
              <a:rPr lang="es-ES" dirty="0">
                <a:latin typeface="Cambria" panose="02040503050406030204" pitchFamily="18" charset="0"/>
                <a:ea typeface="Times New Roman" panose="02020603050405020304" pitchFamily="18" charset="0"/>
                <a:cs typeface="Times New Roman" panose="02020603050405020304" pitchFamily="18" charset="0"/>
              </a:rPr>
              <a:t>Si Excel </a:t>
            </a:r>
            <a:r>
              <a:rPr lang="es-ES_tradnl" dirty="0">
                <a:latin typeface="Cambria" panose="02040503050406030204" pitchFamily="18" charset="0"/>
                <a:ea typeface="Times New Roman" panose="02020603050405020304" pitchFamily="18" charset="0"/>
                <a:cs typeface="Times New Roman" panose="02020603050405020304" pitchFamily="18" charset="0"/>
              </a:rPr>
              <a:t>trabajara</a:t>
            </a:r>
            <a:r>
              <a:rPr lang="es-ES" dirty="0">
                <a:latin typeface="Cambria" panose="02040503050406030204" pitchFamily="18" charset="0"/>
                <a:ea typeface="Times New Roman" panose="02020603050405020304" pitchFamily="18" charset="0"/>
                <a:cs typeface="Times New Roman" panose="02020603050405020304" pitchFamily="18" charset="0"/>
              </a:rPr>
              <a:t> por defecto con rutas absolutas el problema es que si cambiamos de ordenador o guardamos en otro directorio distinto perdemos los vínculos y tendremos que definirlos nuevamente uno a uno</a:t>
            </a:r>
            <a:endParaRPr lang="es-ES" dirty="0"/>
          </a:p>
        </p:txBody>
      </p:sp>
      <p:sp>
        <p:nvSpPr>
          <p:cNvPr id="12" name="CuadroTexto 11"/>
          <p:cNvSpPr txBox="1"/>
          <p:nvPr/>
        </p:nvSpPr>
        <p:spPr>
          <a:xfrm>
            <a:off x="51364" y="3661275"/>
            <a:ext cx="5530104" cy="369332"/>
          </a:xfrm>
          <a:prstGeom prst="rect">
            <a:avLst/>
          </a:prstGeom>
          <a:noFill/>
        </p:spPr>
        <p:txBody>
          <a:bodyPr wrap="none" rtlCol="0">
            <a:spAutoFit/>
          </a:bodyPr>
          <a:lstStyle>
            <a:defPPr>
              <a:defRPr lang="es-ES"/>
            </a:defPPr>
            <a:lvl1pPr>
              <a:defRPr i="1" u="sng">
                <a:latin typeface="Times New Roman" panose="02020603050405020304" pitchFamily="18" charset="0"/>
                <a:cs typeface="Times New Roman" panose="02020603050405020304" pitchFamily="18" charset="0"/>
              </a:defRPr>
            </a:lvl1pPr>
          </a:lstStyle>
          <a:p>
            <a:r>
              <a:rPr lang="es-ES" dirty="0"/>
              <a:t>R</a:t>
            </a:r>
            <a:r>
              <a:rPr lang="es-ES" dirty="0" bmk=""/>
              <a:t>utas relativas, tipo por defecto en los documentos Office</a:t>
            </a:r>
            <a:endParaRPr lang="es-ES" dirty="0"/>
          </a:p>
        </p:txBody>
      </p:sp>
      <p:sp>
        <p:nvSpPr>
          <p:cNvPr id="13" name="CuadroTexto 12"/>
          <p:cNvSpPr txBox="1"/>
          <p:nvPr/>
        </p:nvSpPr>
        <p:spPr>
          <a:xfrm>
            <a:off x="31552" y="4105330"/>
            <a:ext cx="8503065" cy="1169551"/>
          </a:xfrm>
          <a:prstGeom prst="rect">
            <a:avLst/>
          </a:prstGeom>
          <a:noFill/>
        </p:spPr>
        <p:txBody>
          <a:bodyPr wrap="square" rtlCol="0">
            <a:spAutoFit/>
          </a:bodyPr>
          <a:lstStyle/>
          <a:p>
            <a:pPr marL="0" lvl="2"/>
            <a:r>
              <a:rPr lang="es-ES_tradnl" sz="1400" dirty="0">
                <a:latin typeface="Cambria" panose="02040503050406030204" pitchFamily="18" charset="0"/>
                <a:ea typeface="Times New Roman" panose="02020603050405020304" pitchFamily="18" charset="0"/>
                <a:cs typeface="Times New Roman" panose="02020603050405020304" pitchFamily="18" charset="0"/>
              </a:rPr>
              <a:t>Un URL relativo es aquel en el que falta alguna o </a:t>
            </a:r>
            <a:r>
              <a:rPr lang="es-ES" sz="1400" dirty="0">
                <a:latin typeface="Cambria" panose="02040503050406030204" pitchFamily="18" charset="0"/>
                <a:ea typeface="Times New Roman" panose="02020603050405020304" pitchFamily="18" charset="0"/>
                <a:cs typeface="Times New Roman" panose="02020603050405020304" pitchFamily="18" charset="0"/>
              </a:rPr>
              <a:t>algunas</a:t>
            </a:r>
            <a:r>
              <a:rPr lang="es-ES_tradnl" sz="1400" dirty="0">
                <a:latin typeface="Cambria" panose="02040503050406030204" pitchFamily="18" charset="0"/>
                <a:ea typeface="Times New Roman" panose="02020603050405020304" pitchFamily="18" charset="0"/>
                <a:cs typeface="Times New Roman" panose="02020603050405020304" pitchFamily="18" charset="0"/>
              </a:rPr>
              <a:t> de las partes mencionadas</a:t>
            </a:r>
            <a:r>
              <a:rPr lang="es-ES_tradnl" sz="1000" dirty="0">
                <a:latin typeface="Cambria" panose="02040503050406030204" pitchFamily="18" charset="0"/>
                <a:ea typeface="Times New Roman" panose="02020603050405020304" pitchFamily="18" charset="0"/>
                <a:cs typeface="Times New Roman" panose="02020603050405020304" pitchFamily="18" charset="0"/>
              </a:rPr>
              <a:t>.</a:t>
            </a:r>
          </a:p>
          <a:p>
            <a:pPr lvl="0" eaLnBrk="0" hangingPunct="0"/>
            <a:r>
              <a:rPr lang="es-ES" sz="1400" dirty="0">
                <a:latin typeface="Cambria" panose="02040503050406030204" pitchFamily="18" charset="0"/>
                <a:ea typeface="Times New Roman" panose="02020603050405020304" pitchFamily="18" charset="0"/>
                <a:cs typeface="Times New Roman" panose="02020603050405020304" pitchFamily="18" charset="0"/>
              </a:rPr>
              <a:t>Es un hipervínculo que contiene una dirección relativa a la dirección del archivo de destino. La dirección del archivo de destino también se denomina base de hipervínculo</a:t>
            </a:r>
          </a:p>
          <a:p>
            <a:pPr lvl="0" eaLnBrk="0" hangingPunct="0"/>
            <a:r>
              <a:rPr lang="es-ES" sz="1400" dirty="0">
                <a:latin typeface="Cambria" panose="02040503050406030204" pitchFamily="18" charset="0"/>
                <a:ea typeface="Times New Roman" panose="02020603050405020304" pitchFamily="18" charset="0"/>
                <a:cs typeface="Times New Roman" panose="02020603050405020304" pitchFamily="18" charset="0"/>
              </a:rPr>
              <a:t>Viene ha indicar que busque la fuente de datos del gráfico incrustado en el Word en la hoja de calculo Libro3 que esta en el subdirectorio hc1 que se encuentra en el mismo nivel donde esta nuestro documento Word.</a:t>
            </a:r>
          </a:p>
        </p:txBody>
      </p:sp>
      <p:sp>
        <p:nvSpPr>
          <p:cNvPr id="14" name="Rectángulo 13"/>
          <p:cNvSpPr/>
          <p:nvPr/>
        </p:nvSpPr>
        <p:spPr>
          <a:xfrm>
            <a:off x="6838832" y="3826322"/>
            <a:ext cx="1695785"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b="1" dirty="0">
                <a:solidFill>
                  <a:schemeClr val="dk1"/>
                </a:solidFill>
                <a:latin typeface="+mn-lt"/>
                <a:cs typeface="+mn-cs"/>
              </a:rPr>
              <a:t>hc1\Libro3.xlsx.</a:t>
            </a:r>
          </a:p>
        </p:txBody>
      </p:sp>
      <p:pic>
        <p:nvPicPr>
          <p:cNvPr id="15" name="Imagen 14"/>
          <p:cNvPicPr>
            <a:picLocks noChangeAspect="1"/>
          </p:cNvPicPr>
          <p:nvPr/>
        </p:nvPicPr>
        <p:blipFill>
          <a:blip r:embed="rId3"/>
          <a:stretch>
            <a:fillRect/>
          </a:stretch>
        </p:blipFill>
        <p:spPr>
          <a:xfrm>
            <a:off x="1594914" y="5339135"/>
            <a:ext cx="5891399" cy="1541615"/>
          </a:xfrm>
          <a:prstGeom prst="rect">
            <a:avLst/>
          </a:prstGeom>
        </p:spPr>
      </p:pic>
    </p:spTree>
    <p:extLst>
      <p:ext uri="{BB962C8B-B14F-4D97-AF65-F5344CB8AC3E}">
        <p14:creationId xmlns:p14="http://schemas.microsoft.com/office/powerpoint/2010/main" val="367543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cxnSp>
        <p:nvCxnSpPr>
          <p:cNvPr id="7" name="9 Conector recto"/>
          <p:cNvCxnSpPr/>
          <p:nvPr/>
        </p:nvCxnSpPr>
        <p:spPr>
          <a:xfrm>
            <a:off x="1500174" y="8501090"/>
            <a:ext cx="4232702" cy="211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2238" y="23299"/>
            <a:ext cx="6051930"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0"/>
              </a:spcBef>
            </a:pPr>
            <a:r>
              <a:rPr lang="es-ES" sz="1600" b="1" i="1" dirty="0">
                <a:solidFill>
                  <a:srgbClr val="FF0000"/>
                </a:solidFill>
                <a:latin typeface="Times New Roman" panose="02020603050405020304" pitchFamily="18" charset="0"/>
                <a:cs typeface="Times New Roman" panose="02020603050405020304" pitchFamily="18" charset="0"/>
              </a:rPr>
              <a:t>Vinculo a una página determinada de un documento o un marcador</a:t>
            </a:r>
          </a:p>
        </p:txBody>
      </p:sp>
      <p:sp>
        <p:nvSpPr>
          <p:cNvPr id="3" name="Rectángulo 2"/>
          <p:cNvSpPr/>
          <p:nvPr/>
        </p:nvSpPr>
        <p:spPr>
          <a:xfrm>
            <a:off x="50182" y="387235"/>
            <a:ext cx="8914306" cy="1477328"/>
          </a:xfrm>
          <a:prstGeom prst="rect">
            <a:avLst/>
          </a:prstGeom>
        </p:spPr>
        <p:txBody>
          <a:bodyPr wrap="square">
            <a:spAutoFit/>
          </a:bodyPr>
          <a:lstStyle/>
          <a:p>
            <a:r>
              <a:rPr lang="es-ES" dirty="0"/>
              <a:t>Para crear un hipervínculo a una página determinada usamos: </a:t>
            </a:r>
          </a:p>
          <a:p>
            <a:pPr algn="ctr"/>
            <a:r>
              <a:rPr lang="es-ES" dirty="0"/>
              <a:t>C:\carpeta\documento.doc#número de pagina</a:t>
            </a:r>
          </a:p>
          <a:p>
            <a:r>
              <a:rPr lang="es-ES" dirty="0"/>
              <a:t>Para ir a un parágrafo determinado tenemos que crear un marcador en el documento Word, darle un nombre al marcador y usar: </a:t>
            </a:r>
          </a:p>
          <a:p>
            <a:pPr algn="ctr"/>
            <a:r>
              <a:rPr lang="es-ES" dirty="0"/>
              <a:t>C:\carpeta\documento.doc#marcador</a:t>
            </a:r>
          </a:p>
        </p:txBody>
      </p:sp>
      <p:sp>
        <p:nvSpPr>
          <p:cNvPr id="4" name="Rectángulo 3"/>
          <p:cNvSpPr/>
          <p:nvPr/>
        </p:nvSpPr>
        <p:spPr>
          <a:xfrm>
            <a:off x="62541" y="1889945"/>
            <a:ext cx="3681072"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0"/>
              </a:spcBef>
            </a:pPr>
            <a:r>
              <a:rPr lang="es-ES" sz="1600" b="1" i="1" dirty="0">
                <a:solidFill>
                  <a:srgbClr val="FF0000"/>
                </a:solidFill>
                <a:latin typeface="Times New Roman" panose="02020603050405020304" pitchFamily="18" charset="0"/>
                <a:cs typeface="Times New Roman" panose="02020603050405020304" pitchFamily="18" charset="0"/>
              </a:rPr>
              <a:t>Creación de marcadores en Word y Excel</a:t>
            </a:r>
          </a:p>
        </p:txBody>
      </p:sp>
      <p:sp>
        <p:nvSpPr>
          <p:cNvPr id="5" name="Rectángulo 4"/>
          <p:cNvSpPr/>
          <p:nvPr/>
        </p:nvSpPr>
        <p:spPr>
          <a:xfrm>
            <a:off x="32238" y="2348880"/>
            <a:ext cx="8986314" cy="646331"/>
          </a:xfrm>
          <a:prstGeom prst="rect">
            <a:avLst/>
          </a:prstGeom>
        </p:spPr>
        <p:txBody>
          <a:bodyPr wrap="square">
            <a:spAutoFit/>
          </a:bodyPr>
          <a:lstStyle/>
          <a:p>
            <a:r>
              <a:rPr lang="es-ES" dirty="0"/>
              <a:t>Un marcador identifica una ubicación o una selección de texto a la que se asigna un nombre para identificarla para futuras referencias</a:t>
            </a:r>
          </a:p>
        </p:txBody>
      </p:sp>
      <p:sp>
        <p:nvSpPr>
          <p:cNvPr id="6" name="Rectángulo 5"/>
          <p:cNvSpPr/>
          <p:nvPr/>
        </p:nvSpPr>
        <p:spPr>
          <a:xfrm>
            <a:off x="395536" y="2945515"/>
            <a:ext cx="5688632" cy="338554"/>
          </a:xfrm>
          <a:prstGeom prst="rect">
            <a:avLst/>
          </a:prstGeom>
        </p:spPr>
        <p:txBody>
          <a:bodyPr wrap="square">
            <a:spAutoFit/>
          </a:bodyPr>
          <a:lstStyle/>
          <a:p>
            <a:r>
              <a:rPr lang="es-ES" sz="16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Agregar un marcador a un punto de un documento Word y Excel</a:t>
            </a:r>
            <a:endParaRPr lang="es-ES" sz="1600" b="1" i="1" u="sng"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3"/>
          <a:stretch>
            <a:fillRect/>
          </a:stretch>
        </p:blipFill>
        <p:spPr>
          <a:xfrm>
            <a:off x="179513" y="3314644"/>
            <a:ext cx="3564100" cy="155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p:nvPr/>
        </p:nvPicPr>
        <p:blipFill>
          <a:blip r:embed="rId4"/>
          <a:stretch>
            <a:fillRect/>
          </a:stretch>
        </p:blipFill>
        <p:spPr>
          <a:xfrm>
            <a:off x="204217" y="3851590"/>
            <a:ext cx="1575435" cy="685800"/>
          </a:xfrm>
          <a:prstGeom prst="rect">
            <a:avLst/>
          </a:prstGeom>
        </p:spPr>
      </p:pic>
      <p:sp>
        <p:nvSpPr>
          <p:cNvPr id="10" name="Rectángulo 9"/>
          <p:cNvSpPr/>
          <p:nvPr/>
        </p:nvSpPr>
        <p:spPr>
          <a:xfrm>
            <a:off x="3923928" y="3284069"/>
            <a:ext cx="4572000" cy="1047979"/>
          </a:xfrm>
          <a:prstGeom prst="rect">
            <a:avLst/>
          </a:prstGeom>
        </p:spPr>
        <p:txBody>
          <a:bodyPr>
            <a:spAutoFit/>
          </a:bodyPr>
          <a:lstStyle/>
          <a:p>
            <a:pPr lvl="0" algn="just">
              <a:lnSpc>
                <a:spcPct val="115000"/>
              </a:lnSpc>
              <a:spcAft>
                <a:spcPts val="0"/>
              </a:spcAft>
            </a:pPr>
            <a:r>
              <a:rPr lang="es-ES" dirty="0">
                <a:latin typeface="Cambria" panose="02040503050406030204" pitchFamily="18" charset="0"/>
                <a:ea typeface="Times New Roman" panose="02020603050405020304" pitchFamily="18" charset="0"/>
                <a:cs typeface="Times New Roman" panose="02020603050405020304" pitchFamily="18" charset="0"/>
              </a:rPr>
              <a:t>En Nombre del marcador, escribimos un nombre pero no se puede incluir espacios en por ejemplo, "Primer título"</a:t>
            </a:r>
            <a:endParaRPr lang="es-ES" dirty="0"/>
          </a:p>
        </p:txBody>
      </p:sp>
      <p:pic>
        <p:nvPicPr>
          <p:cNvPr id="11" name="Imagen 10"/>
          <p:cNvPicPr/>
          <p:nvPr/>
        </p:nvPicPr>
        <p:blipFill>
          <a:blip r:embed="rId5"/>
          <a:stretch>
            <a:fillRect/>
          </a:stretch>
        </p:blipFill>
        <p:spPr>
          <a:xfrm>
            <a:off x="4067944" y="4332048"/>
            <a:ext cx="4680520" cy="2356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315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16632"/>
            <a:ext cx="8856984" cy="2304256"/>
          </a:xfrm>
          <a:ln w="12700">
            <a:solidFill>
              <a:schemeClr val="tx2"/>
            </a:solidFill>
          </a:ln>
        </p:spPr>
        <p:txBody>
          <a:bodyPr rtlCol="0">
            <a:noAutofit/>
          </a:bodyPr>
          <a:lstStyle/>
          <a:p>
            <a:pPr algn="l" fontAlgn="auto">
              <a:spcAft>
                <a:spcPts val="0"/>
              </a:spcAft>
              <a:defRPr/>
            </a:pPr>
            <a:r>
              <a:rPr lang="es-ES" sz="2000" b="1" u="sng" dirty="0"/>
              <a:t>Índice:</a:t>
            </a:r>
          </a:p>
          <a:p>
            <a:pPr algn="just"/>
            <a:r>
              <a:rPr lang="es-ES" sz="1800" b="1" dirty="0"/>
              <a:t>1 Vínculos absolutos y relativos, conectando datos de Excel con Word (gráficos y tablas)</a:t>
            </a:r>
          </a:p>
          <a:p>
            <a:pPr algn="just"/>
            <a:r>
              <a:rPr lang="es-ES" sz="1800" b="1" dirty="0">
                <a:solidFill>
                  <a:schemeClr val="tx2">
                    <a:lumMod val="40000"/>
                    <a:lumOff val="60000"/>
                  </a:schemeClr>
                </a:solidFill>
              </a:rPr>
              <a:t>2 Hipervínculos en celdas. Concepto y tipos</a:t>
            </a:r>
          </a:p>
          <a:p>
            <a:pPr lvl="1" algn="just"/>
            <a:r>
              <a:rPr lang="es-ES" sz="1100" b="1" dirty="0"/>
              <a:t>Ejemplo de uso de hipervínculo, Caso Auditoria y Notas</a:t>
            </a:r>
          </a:p>
          <a:p>
            <a:pPr lvl="1" algn="just"/>
            <a:r>
              <a:rPr lang="es-ES" sz="1100" b="1" dirty="0"/>
              <a:t>Vinculo a una celda, rango o nombre definido en la misma hoja del libro de trabajo.</a:t>
            </a:r>
          </a:p>
          <a:p>
            <a:pPr lvl="1" algn="just"/>
            <a:r>
              <a:rPr lang="es-ES" sz="1100" b="1" dirty="0"/>
              <a:t>Vinculo a una celda de otra hoja de cálculo perteneciente al mismo libro de trabajo</a:t>
            </a:r>
          </a:p>
          <a:p>
            <a:pPr lvl="1" algn="just"/>
            <a:r>
              <a:rPr lang="es-ES" sz="1100" b="1" dirty="0"/>
              <a:t>Vinculo a una celda de una hoja de cálculo perteneciente a otro libro de mismo directorio raíz del libro de trabajo.</a:t>
            </a:r>
          </a:p>
          <a:p>
            <a:pPr lvl="1" algn="just"/>
            <a:r>
              <a:rPr lang="es-ES" sz="1100" b="1" dirty="0"/>
              <a:t>Vinculo a una celda de una hoja de cálculo perteneciente a otro libro de Excel ubicado en un directorio distinto del libro de trabajo</a:t>
            </a:r>
          </a:p>
          <a:p>
            <a:pPr lvl="1" algn="just"/>
            <a:r>
              <a:rPr lang="es-ES" sz="1100" b="1" dirty="0"/>
              <a:t>Vinculo a un marcador de un documento Word ubicado en un directorio inferior al libro de trabajo.</a:t>
            </a:r>
            <a:endParaRPr lang="es-ES_tradnl" sz="1800" b="1" dirty="0"/>
          </a:p>
          <a:p>
            <a:pPr algn="just"/>
            <a:endParaRPr lang="es-ES_tradnl" sz="1800" b="1" dirty="0"/>
          </a:p>
          <a:p>
            <a:pPr algn="just"/>
            <a:endParaRPr lang="es-ES" sz="1800" b="1" dirty="0"/>
          </a:p>
          <a:p>
            <a:pPr lvl="0" algn="just"/>
            <a:endParaRPr lang="es-ES" sz="1800" b="1" dirty="0"/>
          </a:p>
        </p:txBody>
      </p:sp>
      <p:sp>
        <p:nvSpPr>
          <p:cNvPr id="6" name="CuadroTexto 5"/>
          <p:cNvSpPr txBox="1"/>
          <p:nvPr/>
        </p:nvSpPr>
        <p:spPr>
          <a:xfrm>
            <a:off x="134941" y="2534126"/>
            <a:ext cx="4968552"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 dirty="0"/>
              <a:t>Ejemplo de uso de hipervínculo, Caso Auditoria y Notas</a:t>
            </a:r>
          </a:p>
        </p:txBody>
      </p:sp>
      <p:sp>
        <p:nvSpPr>
          <p:cNvPr id="8" name="CuadroTexto 7"/>
          <p:cNvSpPr txBox="1"/>
          <p:nvPr/>
        </p:nvSpPr>
        <p:spPr>
          <a:xfrm>
            <a:off x="5212141" y="2503348"/>
            <a:ext cx="3780420" cy="369332"/>
          </a:xfrm>
          <a:prstGeom prst="rect">
            <a:avLst/>
          </a:prstGeom>
          <a:noFill/>
        </p:spPr>
        <p:txBody>
          <a:bodyPr wrap="square" rtlCol="0">
            <a:spAutoFit/>
          </a:bodyPr>
          <a:lstStyle/>
          <a:p>
            <a:r>
              <a:rPr lang="es-ES_tradnl" dirty="0"/>
              <a:t>Caso ejemplo: </a:t>
            </a:r>
            <a:r>
              <a:rPr lang="es-ES" dirty="0"/>
              <a:t>“Bdjggomez1.xlsx” </a:t>
            </a:r>
          </a:p>
        </p:txBody>
      </p:sp>
      <p:sp>
        <p:nvSpPr>
          <p:cNvPr id="10" name="CuadroTexto 9"/>
          <p:cNvSpPr txBox="1"/>
          <p:nvPr/>
        </p:nvSpPr>
        <p:spPr>
          <a:xfrm>
            <a:off x="134940" y="2872680"/>
            <a:ext cx="5408531" cy="1569660"/>
          </a:xfrm>
          <a:prstGeom prst="rect">
            <a:avLst/>
          </a:prstGeom>
          <a:noFill/>
        </p:spPr>
        <p:txBody>
          <a:bodyPr wrap="square" rtlCol="0">
            <a:spAutoFit/>
          </a:bodyPr>
          <a:lstStyle/>
          <a:p>
            <a:pPr algn="just"/>
            <a:r>
              <a:rPr lang="es-ES" sz="1600" dirty="0"/>
              <a:t>En un directorio concreto de nuestro disco duro contiene nuestra carpeta de trabajo con una hoja de cálculo base “Bdjggomez1.xlsx” (ver Ilustración) que contiene toda la información relativa a la auditoria de cuentas que estamos llevando correspondientes a una determinada empresa.</a:t>
            </a:r>
          </a:p>
        </p:txBody>
      </p:sp>
      <p:pic>
        <p:nvPicPr>
          <p:cNvPr id="11" name="Imagen 10"/>
          <p:cNvPicPr/>
          <p:nvPr/>
        </p:nvPicPr>
        <p:blipFill>
          <a:blip r:embed="rId3"/>
          <a:stretch>
            <a:fillRect/>
          </a:stretch>
        </p:blipFill>
        <p:spPr>
          <a:xfrm>
            <a:off x="5652120" y="2872680"/>
            <a:ext cx="3312368" cy="2582996"/>
          </a:xfrm>
          <a:prstGeom prst="rect">
            <a:avLst/>
          </a:prstGeom>
        </p:spPr>
      </p:pic>
    </p:spTree>
    <p:extLst>
      <p:ext uri="{BB962C8B-B14F-4D97-AF65-F5344CB8AC3E}">
        <p14:creationId xmlns:p14="http://schemas.microsoft.com/office/powerpoint/2010/main" val="259125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CuadroTexto 7"/>
          <p:cNvSpPr txBox="1"/>
          <p:nvPr/>
        </p:nvSpPr>
        <p:spPr>
          <a:xfrm>
            <a:off x="116090" y="52183"/>
            <a:ext cx="6616150"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s-ES"/>
            </a:defPPr>
            <a:lvl1pPr algn="just">
              <a:spcBef>
                <a:spcPts val="0"/>
              </a:spcBef>
              <a:defRPr sz="1600" b="1" i="1">
                <a:solidFill>
                  <a:srgbClr val="FF0000"/>
                </a:solidFill>
                <a:latin typeface="Times New Roman" panose="02020603050405020304" pitchFamily="18" charset="0"/>
                <a:cs typeface="Times New Roman" panose="02020603050405020304" pitchFamily="18"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s-ES_tradnl" dirty="0"/>
              <a:t>Caso ejemplo: </a:t>
            </a:r>
            <a:r>
              <a:rPr lang="es-ES" dirty="0"/>
              <a:t>“Bdjggomez1.xlsx” </a:t>
            </a:r>
          </a:p>
        </p:txBody>
      </p:sp>
      <p:sp>
        <p:nvSpPr>
          <p:cNvPr id="10" name="CuadroTexto 9"/>
          <p:cNvSpPr txBox="1"/>
          <p:nvPr/>
        </p:nvSpPr>
        <p:spPr>
          <a:xfrm>
            <a:off x="251520" y="1650293"/>
            <a:ext cx="8856984" cy="1323439"/>
          </a:xfrm>
          <a:prstGeom prst="rect">
            <a:avLst/>
          </a:prstGeom>
          <a:noFill/>
        </p:spPr>
        <p:txBody>
          <a:bodyPr wrap="square" rtlCol="0">
            <a:spAutoFit/>
          </a:bodyPr>
          <a:lstStyle/>
          <a:p>
            <a:r>
              <a:rPr lang="es-ES" sz="1600" dirty="0"/>
              <a:t>En esta hoja tenemos la relación de asientos del diario que hemos importado de nuestro programa contable y queremos que determinados asientos contables estén documentados correctamente, es decir, </a:t>
            </a:r>
            <a:r>
              <a:rPr lang="es-ES" sz="1600" i="1" dirty="0">
                <a:solidFill>
                  <a:srgbClr val="FF0000"/>
                </a:solidFill>
              </a:rPr>
              <a:t>deseamos crear un nuevo campo en esa base de datos que nos permita asociar o vincular información complementaria relacionada con el asiento y que puede o estar ubicada o referenciada de diversas formas</a:t>
            </a:r>
            <a:r>
              <a:rPr lang="es-ES" sz="1600" dirty="0"/>
              <a:t>:</a:t>
            </a:r>
          </a:p>
        </p:txBody>
      </p:sp>
      <p:pic>
        <p:nvPicPr>
          <p:cNvPr id="11" name="Imagen 10"/>
          <p:cNvPicPr/>
          <p:nvPr/>
        </p:nvPicPr>
        <p:blipFill>
          <a:blip r:embed="rId3"/>
          <a:stretch>
            <a:fillRect/>
          </a:stretch>
        </p:blipFill>
        <p:spPr>
          <a:xfrm>
            <a:off x="6876256" y="191474"/>
            <a:ext cx="2133214" cy="1385650"/>
          </a:xfrm>
          <a:prstGeom prst="rect">
            <a:avLst/>
          </a:prstGeom>
        </p:spPr>
      </p:pic>
      <p:sp>
        <p:nvSpPr>
          <p:cNvPr id="2" name="Subtítulo 1"/>
          <p:cNvSpPr>
            <a:spLocks noGrp="1"/>
          </p:cNvSpPr>
          <p:nvPr>
            <p:ph type="subTitle" idx="1"/>
          </p:nvPr>
        </p:nvSpPr>
        <p:spPr>
          <a:xfrm>
            <a:off x="251520" y="2973732"/>
            <a:ext cx="8757950" cy="1751412"/>
          </a:xfrm>
        </p:spPr>
        <p:txBody>
          <a:bodyPr/>
          <a:lstStyle/>
          <a:p>
            <a:pPr marL="342900" indent="-342900" algn="just">
              <a:buFont typeface="+mj-lt"/>
              <a:buAutoNum type="arabicPeriod"/>
            </a:pPr>
            <a:r>
              <a:rPr lang="es-ES" sz="1600" dirty="0">
                <a:solidFill>
                  <a:schemeClr val="tx1"/>
                </a:solidFill>
                <a:latin typeface="Arial" panose="020B0604020202020204" pitchFamily="34" charset="0"/>
                <a:cs typeface="Arial" panose="020B0604020202020204" pitchFamily="34" charset="0"/>
              </a:rPr>
              <a:t>En una celda o rango de celdas de la misma hoja de calculo y del mismo libro. </a:t>
            </a:r>
          </a:p>
          <a:p>
            <a:pPr marL="342900" indent="-342900" algn="just">
              <a:buFont typeface="+mj-lt"/>
              <a:buAutoNum type="arabicPeriod"/>
            </a:pPr>
            <a:r>
              <a:rPr lang="es-ES" sz="1600" dirty="0">
                <a:solidFill>
                  <a:schemeClr val="tx1"/>
                </a:solidFill>
                <a:latin typeface="Arial" panose="020B0604020202020204" pitchFamily="34" charset="0"/>
                <a:cs typeface="Arial" panose="020B0604020202020204" pitchFamily="34" charset="0"/>
              </a:rPr>
              <a:t>En otro hoja de calculo del mismo libro.</a:t>
            </a:r>
          </a:p>
          <a:p>
            <a:pPr marL="342900" indent="-342900" algn="just">
              <a:buFont typeface="+mj-lt"/>
              <a:buAutoNum type="arabicPeriod"/>
            </a:pPr>
            <a:r>
              <a:rPr lang="es-ES" sz="1600" dirty="0">
                <a:solidFill>
                  <a:schemeClr val="tx1"/>
                </a:solidFill>
                <a:latin typeface="Arial" panose="020B0604020202020204" pitchFamily="34" charset="0"/>
                <a:cs typeface="Arial" panose="020B0604020202020204" pitchFamily="34" charset="0"/>
              </a:rPr>
              <a:t>En otro hoja de calculo de otro libro que esta en el mismo directorio que el directorio raíz donde se encuentra el documento con el que estamos operando.</a:t>
            </a:r>
          </a:p>
          <a:p>
            <a:pPr marL="342900" indent="-342900" algn="just">
              <a:buFont typeface="+mj-lt"/>
              <a:buAutoNum type="arabicPeriod"/>
            </a:pPr>
            <a:r>
              <a:rPr lang="es-ES" sz="1600" dirty="0">
                <a:solidFill>
                  <a:schemeClr val="tx1"/>
                </a:solidFill>
                <a:latin typeface="Arial" panose="020B0604020202020204" pitchFamily="34" charset="0"/>
                <a:cs typeface="Arial" panose="020B0604020202020204" pitchFamily="34" charset="0"/>
              </a:rPr>
              <a:t>En un documento Word en un marcador concreto del citado documento que se encuentra en un directorio situado en un nivel inferior.</a:t>
            </a:r>
            <a:endParaRPr lang="es-ES" dirty="0"/>
          </a:p>
        </p:txBody>
      </p:sp>
      <p:pic>
        <p:nvPicPr>
          <p:cNvPr id="9" name="Imagen 8"/>
          <p:cNvPicPr/>
          <p:nvPr/>
        </p:nvPicPr>
        <p:blipFill>
          <a:blip r:embed="rId4"/>
          <a:stretch>
            <a:fillRect/>
          </a:stretch>
        </p:blipFill>
        <p:spPr>
          <a:xfrm>
            <a:off x="251520" y="476672"/>
            <a:ext cx="6381276" cy="1052810"/>
          </a:xfrm>
          <a:prstGeom prst="rect">
            <a:avLst/>
          </a:prstGeom>
        </p:spPr>
      </p:pic>
    </p:spTree>
    <p:extLst>
      <p:ext uri="{BB962C8B-B14F-4D97-AF65-F5344CB8AC3E}">
        <p14:creationId xmlns:p14="http://schemas.microsoft.com/office/powerpoint/2010/main" val="218344134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2130</Words>
  <Application>Microsoft Office PowerPoint</Application>
  <PresentationFormat>Presentación en pantalla (4:3)</PresentationFormat>
  <Paragraphs>127</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Cambria</vt:lpstr>
      <vt:lpstr>Times New Roman</vt:lpstr>
      <vt:lpstr>1_Tema de Office</vt:lpstr>
      <vt:lpstr>Tema: Técnicas Básicas Excel (III) Trucos, opciones y personalización de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Introducción a las BDR. Generalidades del Access</dc:title>
  <dc:creator>jggomez</dc:creator>
  <cp:lastModifiedBy>Jose Ignacio González Gómez</cp:lastModifiedBy>
  <cp:revision>208</cp:revision>
  <dcterms:created xsi:type="dcterms:W3CDTF">2008-02-26T09:03:54Z</dcterms:created>
  <dcterms:modified xsi:type="dcterms:W3CDTF">2020-05-03T16:24:03Z</dcterms:modified>
</cp:coreProperties>
</file>